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m4a" ContentType="audio/mp4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2" r:id="rId1"/>
  </p:sldMasterIdLst>
  <p:notesMasterIdLst>
    <p:notesMasterId r:id="rId31"/>
  </p:notesMasterIdLst>
  <p:handoutMasterIdLst>
    <p:handoutMasterId r:id="rId32"/>
  </p:handoutMasterIdLst>
  <p:sldIdLst>
    <p:sldId id="335" r:id="rId2"/>
    <p:sldId id="447" r:id="rId3"/>
    <p:sldId id="502" r:id="rId4"/>
    <p:sldId id="507" r:id="rId5"/>
    <p:sldId id="509" r:id="rId6"/>
    <p:sldId id="510" r:id="rId7"/>
    <p:sldId id="512" r:id="rId8"/>
    <p:sldId id="511" r:id="rId9"/>
    <p:sldId id="378" r:id="rId10"/>
    <p:sldId id="438" r:id="rId11"/>
    <p:sldId id="479" r:id="rId12"/>
    <p:sldId id="520" r:id="rId13"/>
    <p:sldId id="480" r:id="rId14"/>
    <p:sldId id="513" r:id="rId15"/>
    <p:sldId id="385" r:id="rId16"/>
    <p:sldId id="407" r:id="rId17"/>
    <p:sldId id="442" r:id="rId18"/>
    <p:sldId id="464" r:id="rId19"/>
    <p:sldId id="412" r:id="rId20"/>
    <p:sldId id="483" r:id="rId21"/>
    <p:sldId id="516" r:id="rId22"/>
    <p:sldId id="518" r:id="rId23"/>
    <p:sldId id="521" r:id="rId24"/>
    <p:sldId id="519" r:id="rId25"/>
    <p:sldId id="414" r:id="rId26"/>
    <p:sldId id="392" r:id="rId27"/>
    <p:sldId id="394" r:id="rId28"/>
    <p:sldId id="459" r:id="rId29"/>
    <p:sldId id="39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140"/>
    <a:srgbClr val="32D046"/>
    <a:srgbClr val="A21F4B"/>
    <a:srgbClr val="484848"/>
    <a:srgbClr val="0A1220"/>
    <a:srgbClr val="163552"/>
    <a:srgbClr val="0C1E2E"/>
    <a:srgbClr val="5F86CD"/>
    <a:srgbClr val="4E6692"/>
    <a:srgbClr val="152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0" autoAdjust="0"/>
    <p:restoredTop sz="85868"/>
  </p:normalViewPr>
  <p:slideViewPr>
    <p:cSldViewPr snapToGrid="0">
      <p:cViewPr>
        <p:scale>
          <a:sx n="100" d="100"/>
          <a:sy n="100" d="100"/>
        </p:scale>
        <p:origin x="528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24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D9B97-1CED-40BC-A59C-4DFDF71A08FB}" type="datetimeFigureOut">
              <a:rPr lang="en-US" smtClean="0"/>
              <a:t>6/18/16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80E37-19CD-457B-BCF1-D268F5D4B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3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C107B-BAD3-4768-8177-6D5FA0A23D2E}" type="datetimeFigureOut">
              <a:rPr lang="en-US" smtClean="0"/>
              <a:t>6/18/16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1039E-8F1B-414D-8383-651666A21C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5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039E-8F1B-414D-8383-651666A21C3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(mention point)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(mention example)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039E-8F1B-414D-8383-651666A21C3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2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need to </a:t>
            </a:r>
            <a:r>
              <a:rPr lang="en-US" dirty="0" err="1" smtClean="0"/>
              <a:t>distuiguish</a:t>
            </a:r>
            <a:r>
              <a:rPr lang="en-US" dirty="0" smtClean="0"/>
              <a:t> between the plans</a:t>
            </a:r>
            <a:r>
              <a:rPr lang="en-US" baseline="0" dirty="0" smtClean="0"/>
              <a:t> in the first and second scenarios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039E-8F1B-414D-8383-651666A21C3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0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Explicability comes</a:t>
            </a:r>
            <a:r>
              <a:rPr lang="en-US" baseline="0" dirty="0" smtClean="0"/>
              <a:t> to us naturally.</a:t>
            </a:r>
          </a:p>
          <a:p>
            <a:r>
              <a:rPr lang="en-US" baseline="0" dirty="0" smtClean="0"/>
              <a:t>For example, in a team, each agent has an expectation about the other agent.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When team members are collaborating on a plan, each member is expected to behave in an explicable fashion.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039E-8F1B-414D-8383-651666A21C3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2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such cases, interaction can become difficult and result into inexplicability.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Inexplicability can result in cognitive load for the agents and reduce the overall team performance. In the worst case, it can cause safety concerns and result in accidents.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Here it becomes crucial for an agent to understand other agent’s interpretation of itself and behave as per the interpretation.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039E-8F1B-414D-8383-651666A21C3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such cases, interaction can become difficult and result into inexplicability.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Inexplicability can result in cognitive load for the agents and reduce the overall team performance. In the worst case, it can cause safety concerns and result in accidents.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Here it becomes crucial for an agent to understand other agent’s interpretation of itself and behave as per the interpretation.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039E-8F1B-414D-8383-651666A21C3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39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such cases, interaction can become difficult and result into inexplicability.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Inexplicability can result in cognitive load for the agents and reduce the overall team performance. In the worst case, it can cause safety concerns and result in accidents.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Here it becomes crucial for an agent to understand other agent’s interpretation of itself and behave as per the interpretation.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039E-8F1B-414D-8383-651666A21C3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99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need a way to measure the explicability of the plan.</a:t>
            </a:r>
          </a:p>
          <a:p>
            <a:endParaRPr lang="en-US" dirty="0" smtClean="0"/>
          </a:p>
          <a:p>
            <a:r>
              <a:rPr lang="en-US" dirty="0" smtClean="0"/>
              <a:t>Although</a:t>
            </a:r>
            <a:r>
              <a:rPr lang="en-US" baseline="0" dirty="0" smtClean="0"/>
              <a:t> the challenge here is, </a:t>
            </a:r>
            <a:r>
              <a:rPr lang="is-IS" baseline="0" dirty="0" smtClean="0"/>
              <a:t>… we will see the coming slides how this problem is tackled.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039E-8F1B-414D-8383-651666A21C3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0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need a way to measure the explicability of the plan.</a:t>
            </a:r>
          </a:p>
          <a:p>
            <a:endParaRPr lang="en-US" dirty="0" smtClean="0"/>
          </a:p>
          <a:p>
            <a:r>
              <a:rPr lang="en-US" dirty="0" smtClean="0"/>
              <a:t>Although</a:t>
            </a:r>
            <a:r>
              <a:rPr lang="en-US" baseline="0" dirty="0" smtClean="0"/>
              <a:t> the challenge here is, </a:t>
            </a:r>
            <a:r>
              <a:rPr lang="is-IS" baseline="0" dirty="0" smtClean="0"/>
              <a:t>… we will see the coming slides how this problem is tackled.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039E-8F1B-414D-8383-651666A21C3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81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need a way to measure the explicability of the plan.</a:t>
            </a:r>
          </a:p>
          <a:p>
            <a:endParaRPr lang="en-US" dirty="0" smtClean="0"/>
          </a:p>
          <a:p>
            <a:r>
              <a:rPr lang="en-US" dirty="0" smtClean="0"/>
              <a:t>Although</a:t>
            </a:r>
            <a:r>
              <a:rPr lang="en-US" baseline="0" dirty="0" smtClean="0"/>
              <a:t> the challenge here is, </a:t>
            </a:r>
            <a:r>
              <a:rPr lang="is-IS" baseline="0" dirty="0" smtClean="0"/>
              <a:t>… we will see the coming slides how this problem is tackled.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039E-8F1B-414D-8383-651666A21C3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8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039E-8F1B-414D-8383-651666A21C3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821" y="1916886"/>
            <a:ext cx="7886700" cy="683524"/>
          </a:xfrm>
        </p:spPr>
        <p:txBody>
          <a:bodyPr anchor="b"/>
          <a:lstStyle>
            <a:lvl1pPr>
              <a:defRPr baseline="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7807" y="97971"/>
            <a:ext cx="2057400" cy="365125"/>
          </a:xfrm>
        </p:spPr>
        <p:txBody>
          <a:bodyPr/>
          <a:lstStyle>
            <a:lvl1pPr>
              <a:defRPr sz="2000">
                <a:latin typeface="Bradley Hand ITC" panose="03070402050302030203" pitchFamily="66" charset="0"/>
              </a:defRPr>
            </a:lvl1pPr>
          </a:lstStyle>
          <a:p>
            <a:fld id="{93D3A6C8-D443-4A67-8F58-62910A612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02820" y="1069438"/>
            <a:ext cx="7886701" cy="449537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lvl="0"/>
            <a:r>
              <a:rPr lang="en-IN" dirty="0" smtClean="0"/>
              <a:t>	Click to enter subtitle</a:t>
            </a:r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996041" y="6333672"/>
            <a:ext cx="7108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163552"/>
                </a:solidFill>
              </a:rPr>
              <a:t>Explicable Plan</a:t>
            </a:r>
            <a:r>
              <a:rPr lang="en-US" b="1" baseline="0" dirty="0" smtClean="0">
                <a:solidFill>
                  <a:srgbClr val="163552"/>
                </a:solidFill>
              </a:rPr>
              <a:t> Generation</a:t>
            </a:r>
            <a:r>
              <a:rPr lang="en-US" b="1" dirty="0" smtClean="0">
                <a:solidFill>
                  <a:srgbClr val="163552"/>
                </a:solidFill>
              </a:rPr>
              <a:t> for Human-Robot Interaction</a:t>
            </a:r>
          </a:p>
          <a:p>
            <a:r>
              <a:rPr lang="en-US" b="1" i="1" dirty="0" smtClean="0">
                <a:solidFill>
                  <a:srgbClr val="163552"/>
                </a:solidFill>
              </a:rPr>
              <a:t>Anagha Kulkarni, </a:t>
            </a:r>
            <a:r>
              <a:rPr lang="en-US" b="1" i="1" dirty="0" err="1" smtClean="0">
                <a:solidFill>
                  <a:srgbClr val="163552"/>
                </a:solidFill>
              </a:rPr>
              <a:t>Sarath</a:t>
            </a:r>
            <a:r>
              <a:rPr lang="en-US" b="1" i="1" dirty="0" smtClean="0">
                <a:solidFill>
                  <a:srgbClr val="163552"/>
                </a:solidFill>
              </a:rPr>
              <a:t> </a:t>
            </a:r>
            <a:r>
              <a:rPr lang="en-US" b="1" i="1" dirty="0" err="1" smtClean="0">
                <a:solidFill>
                  <a:srgbClr val="163552"/>
                </a:solidFill>
              </a:rPr>
              <a:t>Sreedharan</a:t>
            </a:r>
            <a:r>
              <a:rPr lang="en-US" b="1" i="1" dirty="0" smtClean="0">
                <a:solidFill>
                  <a:srgbClr val="163552"/>
                </a:solidFill>
              </a:rPr>
              <a:t>, </a:t>
            </a:r>
            <a:r>
              <a:rPr lang="en-US" b="1" i="1" dirty="0" err="1" smtClean="0">
                <a:solidFill>
                  <a:srgbClr val="163552"/>
                </a:solidFill>
              </a:rPr>
              <a:t>Tathagata</a:t>
            </a:r>
            <a:r>
              <a:rPr lang="en-US" b="1" i="1" dirty="0" smtClean="0">
                <a:solidFill>
                  <a:srgbClr val="163552"/>
                </a:solidFill>
              </a:rPr>
              <a:t> </a:t>
            </a:r>
            <a:r>
              <a:rPr lang="en-US" b="1" i="1" dirty="0" err="1" smtClean="0">
                <a:solidFill>
                  <a:srgbClr val="163552"/>
                </a:solidFill>
              </a:rPr>
              <a:t>Chakraborti</a:t>
            </a:r>
            <a:r>
              <a:rPr lang="en-US" b="1" i="1" dirty="0" smtClean="0">
                <a:solidFill>
                  <a:srgbClr val="163552"/>
                </a:solidFill>
              </a:rPr>
              <a:t>, Yu Zhang and </a:t>
            </a:r>
            <a:r>
              <a:rPr lang="en-US" b="1" i="1" dirty="0" err="1" smtClean="0">
                <a:solidFill>
                  <a:srgbClr val="163552"/>
                </a:solidFill>
              </a:rPr>
              <a:t>Subbarao</a:t>
            </a:r>
            <a:r>
              <a:rPr lang="en-US" b="1" i="1" dirty="0" smtClean="0">
                <a:solidFill>
                  <a:srgbClr val="163552"/>
                </a:solidFill>
              </a:rPr>
              <a:t> </a:t>
            </a:r>
            <a:r>
              <a:rPr lang="en-US" b="1" i="1" dirty="0" err="1" smtClean="0">
                <a:solidFill>
                  <a:srgbClr val="163552"/>
                </a:solidFill>
              </a:rPr>
              <a:t>Kambhampati</a:t>
            </a:r>
            <a:r>
              <a:rPr lang="en-US" b="1" i="1" dirty="0" smtClean="0">
                <a:solidFill>
                  <a:srgbClr val="163552"/>
                </a:solidFill>
              </a:rPr>
              <a:t> </a:t>
            </a:r>
            <a:endParaRPr lang="en-US" b="1" i="1" dirty="0">
              <a:solidFill>
                <a:srgbClr val="1635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090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59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65825"/>
            <a:ext cx="7886700" cy="102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6043" y="6331855"/>
            <a:ext cx="7108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 smtClean="0">
                <a:solidFill>
                  <a:srgbClr val="163552"/>
                </a:solidFill>
              </a:rPr>
              <a:t>Explicable Plans for Human-Robot Teams</a:t>
            </a:r>
          </a:p>
          <a:p>
            <a:r>
              <a:rPr lang="en-US" b="1" i="1" dirty="0" err="1" smtClean="0">
                <a:solidFill>
                  <a:srgbClr val="163552"/>
                </a:solidFill>
              </a:rPr>
              <a:t>Sarath</a:t>
            </a:r>
            <a:r>
              <a:rPr lang="en-US" b="1" i="1" dirty="0" smtClean="0">
                <a:solidFill>
                  <a:srgbClr val="163552"/>
                </a:solidFill>
              </a:rPr>
              <a:t> </a:t>
            </a:r>
            <a:r>
              <a:rPr lang="en-US" b="1" i="1" dirty="0" err="1" smtClean="0">
                <a:solidFill>
                  <a:srgbClr val="163552"/>
                </a:solidFill>
              </a:rPr>
              <a:t>Sreedharan</a:t>
            </a:r>
            <a:r>
              <a:rPr lang="en-US" b="1" i="1" dirty="0" smtClean="0">
                <a:solidFill>
                  <a:srgbClr val="163552"/>
                </a:solidFill>
              </a:rPr>
              <a:t>, Anagha Kulkarni, Yu Zhang, </a:t>
            </a:r>
            <a:r>
              <a:rPr lang="en-US" b="1" i="1" dirty="0" err="1" smtClean="0">
                <a:solidFill>
                  <a:srgbClr val="163552"/>
                </a:solidFill>
              </a:rPr>
              <a:t>Tathagata</a:t>
            </a:r>
            <a:r>
              <a:rPr lang="en-US" b="1" i="1" dirty="0" smtClean="0">
                <a:solidFill>
                  <a:srgbClr val="163552"/>
                </a:solidFill>
              </a:rPr>
              <a:t> </a:t>
            </a:r>
            <a:r>
              <a:rPr lang="en-US" b="1" i="1" dirty="0" err="1" smtClean="0">
                <a:solidFill>
                  <a:srgbClr val="163552"/>
                </a:solidFill>
              </a:rPr>
              <a:t>Chakraborti</a:t>
            </a:r>
            <a:r>
              <a:rPr lang="en-US" b="1" i="1" dirty="0" smtClean="0">
                <a:solidFill>
                  <a:srgbClr val="163552"/>
                </a:solidFill>
              </a:rPr>
              <a:t> and </a:t>
            </a:r>
            <a:r>
              <a:rPr lang="en-US" b="1" i="1" dirty="0" err="1" smtClean="0">
                <a:solidFill>
                  <a:srgbClr val="163552"/>
                </a:solidFill>
              </a:rPr>
              <a:t>Subbarao</a:t>
            </a:r>
            <a:r>
              <a:rPr lang="en-US" b="1" i="1" dirty="0" smtClean="0">
                <a:solidFill>
                  <a:srgbClr val="163552"/>
                </a:solidFill>
              </a:rPr>
              <a:t> </a:t>
            </a:r>
            <a:r>
              <a:rPr lang="en-US" b="1" i="1" dirty="0" err="1" smtClean="0">
                <a:solidFill>
                  <a:srgbClr val="163552"/>
                </a:solidFill>
              </a:rPr>
              <a:t>Kambhampati</a:t>
            </a:r>
            <a:r>
              <a:rPr lang="en-US" b="1" i="1" dirty="0" smtClean="0">
                <a:solidFill>
                  <a:srgbClr val="163552"/>
                </a:solidFill>
              </a:rPr>
              <a:t> </a:t>
            </a:r>
            <a:endParaRPr lang="en-US" b="1" i="1" dirty="0">
              <a:solidFill>
                <a:srgbClr val="16355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6222" y="10634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3A6C8-D443-4A67-8F58-62910A612BB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936" y="6410981"/>
            <a:ext cx="1149686" cy="266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9" y="6011833"/>
            <a:ext cx="986294" cy="87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5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4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6" Type="http://schemas.openxmlformats.org/officeDocument/2006/relationships/image" Target="../media/image9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54C77"/>
            </a:gs>
            <a:gs pos="0">
              <a:srgbClr val="0A1220"/>
            </a:gs>
            <a:gs pos="0">
              <a:schemeClr val="accent5">
                <a:lumMod val="40000"/>
                <a:lumOff val="60000"/>
              </a:schemeClr>
            </a:gs>
            <a:gs pos="37000">
              <a:schemeClr val="accent5">
                <a:lumMod val="20000"/>
                <a:lumOff val="80000"/>
              </a:schemeClr>
            </a:gs>
            <a:gs pos="7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4294967295"/>
          </p:nvPr>
        </p:nvSpPr>
        <p:spPr>
          <a:xfrm>
            <a:off x="338667" y="2061107"/>
            <a:ext cx="7772400" cy="1326538"/>
          </a:xfrm>
          <a:solidFill>
            <a:schemeClr val="accent5">
              <a:lumMod val="20000"/>
              <a:lumOff val="80000"/>
              <a:alpha val="17000"/>
            </a:schemeClr>
          </a:solidFill>
        </p:spPr>
        <p:txBody>
          <a:bodyPr lIns="91440" tIns="91440" rIns="91440" bIns="91440">
            <a:noAutofit/>
          </a:bodyPr>
          <a:lstStyle/>
          <a:p>
            <a:pPr marL="0" indent="0" algn="r">
              <a:buNone/>
            </a:pPr>
            <a:r>
              <a:rPr lang="en-US" sz="1800" b="1" i="1" dirty="0"/>
              <a:t>Anagha Kulkarni</a:t>
            </a:r>
            <a:r>
              <a:rPr lang="en-US" sz="1800" b="1" i="1" dirty="0" smtClean="0"/>
              <a:t>*, </a:t>
            </a:r>
            <a:r>
              <a:rPr lang="en-US" sz="1800" b="1" dirty="0" err="1"/>
              <a:t>Sarath</a:t>
            </a:r>
            <a:r>
              <a:rPr lang="en-US" sz="1800" b="1" dirty="0"/>
              <a:t> </a:t>
            </a:r>
            <a:r>
              <a:rPr lang="en-US" sz="1800" b="1" dirty="0" err="1" smtClean="0"/>
              <a:t>Sreedharan</a:t>
            </a:r>
            <a:r>
              <a:rPr lang="en-US" sz="1800" b="1" dirty="0" smtClean="0"/>
              <a:t>,</a:t>
            </a:r>
            <a:r>
              <a:rPr lang="en-US" sz="1800" b="1" i="1" dirty="0" smtClean="0"/>
              <a:t> </a:t>
            </a:r>
            <a:r>
              <a:rPr lang="en-US" sz="1800" b="1" dirty="0" err="1"/>
              <a:t>Tathagata</a:t>
            </a:r>
            <a:r>
              <a:rPr lang="en-US" sz="1800" b="1" i="1" dirty="0"/>
              <a:t> </a:t>
            </a:r>
            <a:r>
              <a:rPr lang="en-US" sz="1800" b="1" dirty="0" err="1"/>
              <a:t>Chakraborti</a:t>
            </a:r>
            <a:r>
              <a:rPr lang="en-US" sz="1800" b="1" dirty="0"/>
              <a:t>, Yu </a:t>
            </a:r>
            <a:r>
              <a:rPr lang="en-US" sz="1800" b="1" dirty="0" smtClean="0"/>
              <a:t>Zhang</a:t>
            </a:r>
            <a:r>
              <a:rPr lang="en-US" sz="1800" b="1" i="1" dirty="0" smtClean="0"/>
              <a:t>, </a:t>
            </a:r>
            <a:r>
              <a:rPr lang="en-US" sz="1800" b="1" dirty="0" err="1" smtClean="0"/>
              <a:t>Subbarao</a:t>
            </a:r>
            <a:r>
              <a:rPr lang="en-US" sz="1800" b="1" dirty="0" smtClean="0"/>
              <a:t> </a:t>
            </a:r>
            <a:r>
              <a:rPr lang="en-US" sz="1800" b="1" dirty="0"/>
              <a:t>Kambhampati</a:t>
            </a:r>
            <a:br>
              <a:rPr lang="en-US" sz="1800" b="1" dirty="0"/>
            </a:b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 of Computer Science</a:t>
            </a:r>
            <a:b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Arizona State 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85060" y="928624"/>
            <a:ext cx="8196127" cy="1139371"/>
          </a:xfrm>
          <a:prstGeom prst="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3200" b="1" dirty="0" smtClean="0"/>
              <a:t>Generation of Explicable Plans for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3200" b="1" dirty="0" smtClean="0"/>
              <a:t>Robot Task Planning </a:t>
            </a:r>
            <a:br>
              <a:rPr lang="en-US" sz="3200" b="1" dirty="0" smtClean="0"/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839" y="4793272"/>
            <a:ext cx="1306548" cy="1310918"/>
          </a:xfrm>
          <a:prstGeom prst="rect">
            <a:avLst/>
          </a:prstGeom>
        </p:spPr>
      </p:pic>
      <p:sp>
        <p:nvSpPr>
          <p:cNvPr id="9" name="Cloud Callout 8"/>
          <p:cNvSpPr/>
          <p:nvPr/>
        </p:nvSpPr>
        <p:spPr>
          <a:xfrm>
            <a:off x="3129177" y="3437495"/>
            <a:ext cx="2499360" cy="1442721"/>
          </a:xfrm>
          <a:prstGeom prst="cloudCallout">
            <a:avLst>
              <a:gd name="adj1" fmla="val -34955"/>
              <a:gd name="adj2" fmla="val 515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098387" y="3677051"/>
            <a:ext cx="453129" cy="293511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103856" y="3670257"/>
            <a:ext cx="311320" cy="307095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56723" y="4234159"/>
            <a:ext cx="59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600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3999" y="4232959"/>
            <a:ext cx="59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600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556029" y="3683808"/>
            <a:ext cx="355998" cy="279995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24951" y="4050728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08406" y="4238138"/>
            <a:ext cx="532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2615" y="3638798"/>
            <a:ext cx="242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Plan = { a</a:t>
            </a:r>
            <a:r>
              <a:rPr lang="en-US" sz="1600" baseline="-25000" dirty="0"/>
              <a:t>1,</a:t>
            </a:r>
            <a:r>
              <a:rPr lang="en-US" sz="1600" dirty="0"/>
              <a:t> a</a:t>
            </a:r>
            <a:r>
              <a:rPr lang="en-US" sz="1600" baseline="-25000" dirty="0"/>
              <a:t>2,</a:t>
            </a:r>
            <a:r>
              <a:rPr lang="en-US" sz="1600" dirty="0"/>
              <a:t> a</a:t>
            </a:r>
            <a:r>
              <a:rPr lang="en-US" sz="1600" baseline="-25000" dirty="0"/>
              <a:t>3</a:t>
            </a:r>
            <a:r>
              <a:rPr lang="en-US" sz="1600" dirty="0"/>
              <a:t>, </a:t>
            </a:r>
            <a:r>
              <a:rPr lang="is-IS" sz="1600" dirty="0"/>
              <a:t>…, a</a:t>
            </a:r>
            <a:r>
              <a:rPr lang="is-IS" sz="1600" baseline="-25000" dirty="0"/>
              <a:t>n </a:t>
            </a:r>
            <a:r>
              <a:rPr lang="is-IS" sz="1600" dirty="0"/>
              <a:t>}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669961" y="4042180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51844" y="4042179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loud Callout 19"/>
          <p:cNvSpPr/>
          <p:nvPr/>
        </p:nvSpPr>
        <p:spPr>
          <a:xfrm>
            <a:off x="2336696" y="3437495"/>
            <a:ext cx="3769359" cy="2877178"/>
          </a:xfrm>
          <a:prstGeom prst="cloudCallout">
            <a:avLst>
              <a:gd name="adj1" fmla="val 51676"/>
              <a:gd name="adj2" fmla="val 38603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t="15616"/>
          <a:stretch/>
        </p:blipFill>
        <p:spPr>
          <a:xfrm>
            <a:off x="6106055" y="6104190"/>
            <a:ext cx="531944" cy="570001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239318" y="3437495"/>
            <a:ext cx="4560125" cy="3389323"/>
          </a:xfrm>
          <a:prstGeom prst="roundRect">
            <a:avLst/>
          </a:prstGeom>
          <a:noFill/>
          <a:ln w="19050">
            <a:solidFill>
              <a:srgbClr val="0A1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t="15616"/>
          <a:stretch/>
        </p:blipFill>
        <p:spPr>
          <a:xfrm>
            <a:off x="3539361" y="4111185"/>
            <a:ext cx="381640" cy="408943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6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35"/>
    </mc:Choice>
    <mc:Fallback xmlns="">
      <p:transition spd="slow" advTm="7935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0366" y="17497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87" y="1080510"/>
            <a:ext cx="2258257" cy="2340146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1051454" y="1021367"/>
            <a:ext cx="6844523" cy="2458433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1F4B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409302" y="2353398"/>
            <a:ext cx="2538840" cy="910936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1F4B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43147" y="2347201"/>
            <a:ext cx="2504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defTabSz="914400">
              <a:buFont typeface="Arial" charset="0"/>
              <a:buChar char="•"/>
            </a:pPr>
            <a:r>
              <a:rPr lang="en-US" dirty="0"/>
              <a:t>Problem Formulation</a:t>
            </a:r>
          </a:p>
          <a:p>
            <a:pPr marL="285750" lvl="0" indent="-285750" defTabSz="914400">
              <a:buFont typeface="Arial" charset="0"/>
              <a:buChar char="•"/>
            </a:pPr>
            <a:r>
              <a:rPr lang="en-US" dirty="0" smtClean="0"/>
              <a:t>Plan Generation</a:t>
            </a:r>
            <a:endParaRPr lang="en-US" dirty="0"/>
          </a:p>
          <a:p>
            <a:pPr marL="285750" lvl="0" indent="-285750" defTabSz="914400">
              <a:buFont typeface="Arial" charset="0"/>
              <a:buChar char="•"/>
            </a:pP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051454" y="3624867"/>
            <a:ext cx="6844523" cy="245843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1F4B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3"/>
          <a:stretch/>
        </p:blipFill>
        <p:spPr>
          <a:xfrm>
            <a:off x="1340988" y="3733800"/>
            <a:ext cx="2260828" cy="2247900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409302" y="4816646"/>
            <a:ext cx="2538840" cy="91093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1F4B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431559" y="4810449"/>
            <a:ext cx="2656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buFont typeface="Arial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Problem Formulation</a:t>
            </a:r>
          </a:p>
          <a:p>
            <a:pPr marL="342900" indent="-342900" defTabSz="914400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Semantic Labeling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 defTabSz="914400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Experiment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88777" y="1367866"/>
            <a:ext cx="35504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2200" dirty="0" smtClean="0"/>
              <a:t>Human is a passive observer</a:t>
            </a:r>
            <a:endParaRPr lang="en-US" sz="2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1350" y="4036915"/>
            <a:ext cx="3804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Human is an active collaborator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93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404631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43589" y="3288961"/>
            <a:ext cx="3732467" cy="224676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Human’s expectation of agent’s model is in </a:t>
            </a:r>
            <a:r>
              <a:rPr lang="en-US" sz="2000" b="1" dirty="0" smtClean="0">
                <a:solidFill>
                  <a:srgbClr val="FF0000"/>
                </a:solidFill>
              </a:rPr>
              <a:t>human’s mind</a:t>
            </a:r>
            <a:r>
              <a:rPr lang="en-US" sz="2000" dirty="0" smtClean="0">
                <a:solidFill>
                  <a:schemeClr val="tx1"/>
                </a:solidFill>
              </a:rPr>
              <a:t> and is </a:t>
            </a:r>
            <a:r>
              <a:rPr lang="en-US" sz="2000" b="1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In order to generate explicable behavior, the </a:t>
            </a:r>
            <a:r>
              <a:rPr lang="en-US" sz="2000" b="1" dirty="0" smtClean="0">
                <a:solidFill>
                  <a:srgbClr val="FF0000"/>
                </a:solidFill>
              </a:rPr>
              <a:t>challenge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is to learn this inherently hidden model, M</a:t>
            </a:r>
            <a:r>
              <a:rPr lang="en-US" sz="2000" baseline="-25000" dirty="0" smtClean="0">
                <a:solidFill>
                  <a:schemeClr val="tx1"/>
                </a:solidFill>
              </a:rPr>
              <a:t>R</a:t>
            </a:r>
            <a:r>
              <a:rPr lang="en-US" sz="2000" dirty="0" smtClean="0">
                <a:solidFill>
                  <a:schemeClr val="tx1"/>
                </a:solidFill>
              </a:rPr>
              <a:t>*.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93" y="3354876"/>
            <a:ext cx="1306548" cy="1310918"/>
          </a:xfrm>
          <a:prstGeom prst="rect">
            <a:avLst/>
          </a:prstGeom>
        </p:spPr>
      </p:pic>
      <p:sp>
        <p:nvSpPr>
          <p:cNvPr id="22" name="Cloud Callout 21"/>
          <p:cNvSpPr/>
          <p:nvPr/>
        </p:nvSpPr>
        <p:spPr>
          <a:xfrm>
            <a:off x="1174096" y="1452838"/>
            <a:ext cx="3577267" cy="1836123"/>
          </a:xfrm>
          <a:prstGeom prst="cloudCallout">
            <a:avLst>
              <a:gd name="adj1" fmla="val -30142"/>
              <a:gd name="adj2" fmla="val 6618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t="15616"/>
          <a:stretch/>
        </p:blipFill>
        <p:spPr>
          <a:xfrm>
            <a:off x="1943637" y="2359370"/>
            <a:ext cx="485404" cy="52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404631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153107" y="1553975"/>
            <a:ext cx="3732467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Easier it is for humans to associate tasks/sub-goals to a plan, more is the plan explicable.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93" y="3354876"/>
            <a:ext cx="1306548" cy="1310918"/>
          </a:xfrm>
          <a:prstGeom prst="rect">
            <a:avLst/>
          </a:prstGeom>
        </p:spPr>
      </p:pic>
      <p:sp>
        <p:nvSpPr>
          <p:cNvPr id="38" name="Cloud Callout 37"/>
          <p:cNvSpPr/>
          <p:nvPr/>
        </p:nvSpPr>
        <p:spPr>
          <a:xfrm>
            <a:off x="1174096" y="1452838"/>
            <a:ext cx="3577267" cy="1836123"/>
          </a:xfrm>
          <a:prstGeom prst="cloudCallout">
            <a:avLst>
              <a:gd name="adj1" fmla="val -30142"/>
              <a:gd name="adj2" fmla="val 6618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765273" y="1862756"/>
            <a:ext cx="530579" cy="293511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3800705" y="1861237"/>
            <a:ext cx="349954" cy="295030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001957" y="2212278"/>
            <a:ext cx="2" cy="381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500732" y="2216092"/>
            <a:ext cx="2" cy="373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37775" y="2522164"/>
            <a:ext cx="64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79746" y="2517588"/>
            <a:ext cx="64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295852" y="1847721"/>
            <a:ext cx="349954" cy="293511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999507" y="2216092"/>
            <a:ext cx="2" cy="373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866684" y="2512253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98069" y="1777031"/>
            <a:ext cx="242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 = { a</a:t>
            </a:r>
            <a:r>
              <a:rPr lang="en-US" baseline="-25000" dirty="0"/>
              <a:t>1,</a:t>
            </a:r>
            <a:r>
              <a:rPr lang="en-US" dirty="0"/>
              <a:t> a</a:t>
            </a:r>
            <a:r>
              <a:rPr lang="en-US" baseline="-25000" dirty="0"/>
              <a:t>2,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, </a:t>
            </a:r>
            <a:r>
              <a:rPr lang="is-IS" dirty="0"/>
              <a:t>…, a</a:t>
            </a:r>
            <a:r>
              <a:rPr lang="is-IS" baseline="-25000" dirty="0"/>
              <a:t>n </a:t>
            </a:r>
            <a:r>
              <a:rPr lang="is-IS" dirty="0"/>
              <a:t>}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t="15616"/>
          <a:stretch/>
        </p:blipFill>
        <p:spPr>
          <a:xfrm>
            <a:off x="1943637" y="2359370"/>
            <a:ext cx="485404" cy="5201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43589" y="3288961"/>
            <a:ext cx="3732467" cy="224676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Human’s expectation of agent’s model is in </a:t>
            </a:r>
            <a:r>
              <a:rPr lang="en-US" sz="2000" b="1" dirty="0" smtClean="0">
                <a:solidFill>
                  <a:srgbClr val="FF0000"/>
                </a:solidFill>
              </a:rPr>
              <a:t>human’s mind</a:t>
            </a:r>
            <a:r>
              <a:rPr lang="en-US" sz="2000" dirty="0" smtClean="0">
                <a:solidFill>
                  <a:schemeClr val="tx1"/>
                </a:solidFill>
              </a:rPr>
              <a:t> and is </a:t>
            </a:r>
            <a:r>
              <a:rPr lang="en-US" sz="2000" b="1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In order to generate explicable behavior, the </a:t>
            </a:r>
            <a:r>
              <a:rPr lang="en-US" sz="2000" b="1" dirty="0" smtClean="0">
                <a:solidFill>
                  <a:srgbClr val="FF0000"/>
                </a:solidFill>
              </a:rPr>
              <a:t>challenge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is to learn this inherently hidden model, M</a:t>
            </a:r>
            <a:r>
              <a:rPr lang="en-US" sz="2000" baseline="-25000" dirty="0" smtClean="0">
                <a:solidFill>
                  <a:schemeClr val="tx1"/>
                </a:solidFill>
              </a:rPr>
              <a:t>R</a:t>
            </a:r>
            <a:r>
              <a:rPr lang="en-US" sz="2000" dirty="0" smtClean="0">
                <a:solidFill>
                  <a:schemeClr val="tx1"/>
                </a:solidFill>
              </a:rPr>
              <a:t>*.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94312" y="2923411"/>
            <a:ext cx="61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R</a:t>
            </a:r>
            <a:r>
              <a:rPr lang="en-US" baseline="30000" dirty="0" smtClean="0"/>
              <a:t>*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0471" y="5854700"/>
            <a:ext cx="7673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Psychological Studies:</a:t>
            </a:r>
            <a:r>
              <a:rPr lang="en-US" sz="1400" dirty="0" smtClean="0"/>
              <a:t> G. </a:t>
            </a:r>
            <a:r>
              <a:rPr lang="en-US" sz="1400" dirty="0" err="1"/>
              <a:t>Csibra</a:t>
            </a:r>
            <a:r>
              <a:rPr lang="en-US" sz="1400" dirty="0"/>
              <a:t> and </a:t>
            </a:r>
            <a:r>
              <a:rPr lang="en-US" sz="1400" dirty="0" smtClean="0"/>
              <a:t>G. </a:t>
            </a:r>
            <a:r>
              <a:rPr lang="en-US" sz="1400" dirty="0" err="1" smtClean="0"/>
              <a:t>Gergel</a:t>
            </a:r>
            <a:r>
              <a:rPr lang="en-US" sz="1400" dirty="0"/>
              <a:t> 2007, </a:t>
            </a:r>
            <a:r>
              <a:rPr lang="en-US" sz="1400" dirty="0" smtClean="0"/>
              <a:t>R. </a:t>
            </a:r>
            <a:r>
              <a:rPr lang="en-US" sz="1400" dirty="0" err="1"/>
              <a:t>Vallacher</a:t>
            </a:r>
            <a:r>
              <a:rPr lang="en-US" sz="1400" dirty="0"/>
              <a:t> and </a:t>
            </a:r>
            <a:r>
              <a:rPr lang="en-US" sz="1400" dirty="0" smtClean="0"/>
              <a:t>D. Wegner, 1987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19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404631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t="15616"/>
          <a:stretch/>
        </p:blipFill>
        <p:spPr>
          <a:xfrm>
            <a:off x="5668837" y="4647038"/>
            <a:ext cx="1060485" cy="1136355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196092" y="1088155"/>
            <a:ext cx="5606829" cy="3905356"/>
          </a:xfrm>
          <a:prstGeom prst="cloudCallout">
            <a:avLst>
              <a:gd name="adj1" fmla="val 51676"/>
              <a:gd name="adj2" fmla="val 38603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405879" y="4337633"/>
            <a:ext cx="252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R</a:t>
            </a:r>
            <a:r>
              <a:rPr lang="en-US" dirty="0" smtClean="0"/>
              <a:t> (Actual robot 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404631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93" y="3354876"/>
            <a:ext cx="1306548" cy="1310918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>
          <a:xfrm>
            <a:off x="1174096" y="1452838"/>
            <a:ext cx="3577267" cy="1836123"/>
          </a:xfrm>
          <a:prstGeom prst="cloudCallout">
            <a:avLst>
              <a:gd name="adj1" fmla="val -30142"/>
              <a:gd name="adj2" fmla="val 6618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65273" y="1862756"/>
            <a:ext cx="530579" cy="293511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800705" y="1861237"/>
            <a:ext cx="349954" cy="295030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001957" y="2212278"/>
            <a:ext cx="2" cy="381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00732" y="2216092"/>
            <a:ext cx="2" cy="373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37775" y="2522164"/>
            <a:ext cx="64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9746" y="2517588"/>
            <a:ext cx="64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295852" y="1847721"/>
            <a:ext cx="349954" cy="293511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2999507" y="2216092"/>
            <a:ext cx="2" cy="373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866684" y="2512253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t="15616"/>
          <a:stretch/>
        </p:blipFill>
        <p:spPr>
          <a:xfrm>
            <a:off x="5668837" y="4647038"/>
            <a:ext cx="1060485" cy="1136355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196092" y="1088155"/>
            <a:ext cx="5606829" cy="3905356"/>
          </a:xfrm>
          <a:prstGeom prst="cloudCallout">
            <a:avLst>
              <a:gd name="adj1" fmla="val 51676"/>
              <a:gd name="adj2" fmla="val 38603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998069" y="1777031"/>
            <a:ext cx="242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 = { a</a:t>
            </a:r>
            <a:r>
              <a:rPr lang="en-US" baseline="-25000" dirty="0"/>
              <a:t>1,</a:t>
            </a:r>
            <a:r>
              <a:rPr lang="en-US" dirty="0"/>
              <a:t> a</a:t>
            </a:r>
            <a:r>
              <a:rPr lang="en-US" baseline="-25000" dirty="0"/>
              <a:t>2,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, </a:t>
            </a:r>
            <a:r>
              <a:rPr lang="is-IS" dirty="0"/>
              <a:t>…, a</a:t>
            </a:r>
            <a:r>
              <a:rPr lang="is-IS" baseline="-25000" dirty="0"/>
              <a:t>n </a:t>
            </a:r>
            <a:r>
              <a:rPr lang="is-IS" dirty="0"/>
              <a:t>}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05879" y="4337633"/>
            <a:ext cx="252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R</a:t>
            </a:r>
            <a:r>
              <a:rPr lang="en-US" dirty="0" smtClean="0"/>
              <a:t> (Actual robot model)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t="15616"/>
          <a:stretch/>
        </p:blipFill>
        <p:spPr>
          <a:xfrm>
            <a:off x="1943637" y="2359370"/>
            <a:ext cx="485404" cy="5201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94312" y="2923411"/>
            <a:ext cx="61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R</a:t>
            </a:r>
            <a:r>
              <a:rPr lang="en-US" baseline="30000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57350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444" y="1316500"/>
            <a:ext cx="81104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/>
            <a:r>
              <a:rPr lang="en-US" sz="2200" dirty="0" smtClean="0"/>
              <a:t>Given a goal, the objective is to find a robot plan that minimizes a weighted sum of cost of robot plan and differences between two plans (i.e. robot plan and human’s anticipation of the robot plan).</a:t>
            </a:r>
          </a:p>
          <a:p>
            <a:pPr lvl="0" algn="just" defTabSz="914400"/>
            <a:endParaRPr lang="en-US" sz="2200" dirty="0" smtClean="0"/>
          </a:p>
          <a:p>
            <a:pPr lvl="0" algn="just" defTabSz="914400"/>
            <a:endParaRPr lang="en-US" sz="2200" dirty="0" smtClean="0"/>
          </a:p>
          <a:p>
            <a:pPr lvl="0" algn="just" defTabSz="914400"/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r="4416"/>
          <a:stretch/>
        </p:blipFill>
        <p:spPr>
          <a:xfrm>
            <a:off x="1105148" y="2440960"/>
            <a:ext cx="6341423" cy="890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72" y="5123442"/>
            <a:ext cx="562776" cy="564658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6730012" y="4230791"/>
            <a:ext cx="1815142" cy="861020"/>
          </a:xfrm>
          <a:prstGeom prst="cloudCallout">
            <a:avLst>
              <a:gd name="adj1" fmla="val -34955"/>
              <a:gd name="adj2" fmla="val 515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21053" y="4352083"/>
            <a:ext cx="349332" cy="222634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63123" y="4747364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8026" y="4760668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677319" y="4345592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495719" y="4646065"/>
            <a:ext cx="1" cy="17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52285" y="4743767"/>
            <a:ext cx="423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3652" y="4314644"/>
            <a:ext cx="2420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Plan = { a</a:t>
            </a:r>
            <a:r>
              <a:rPr lang="en-US" sz="1100" baseline="-25000" dirty="0"/>
              <a:t>1,</a:t>
            </a:r>
            <a:r>
              <a:rPr lang="en-US" sz="1100" dirty="0"/>
              <a:t> a</a:t>
            </a:r>
            <a:r>
              <a:rPr lang="en-US" sz="1100" baseline="-25000" dirty="0"/>
              <a:t>2,</a:t>
            </a:r>
            <a:r>
              <a:rPr lang="en-US" sz="1100" dirty="0"/>
              <a:t> a</a:t>
            </a:r>
            <a:r>
              <a:rPr lang="en-US" sz="1100" baseline="-25000" dirty="0"/>
              <a:t>3</a:t>
            </a:r>
            <a:r>
              <a:rPr lang="en-US" sz="1100" dirty="0"/>
              <a:t>, </a:t>
            </a:r>
            <a:r>
              <a:rPr lang="is-IS" sz="1100" dirty="0"/>
              <a:t>…, a</a:t>
            </a:r>
            <a:r>
              <a:rPr lang="is-IS" sz="1100" baseline="-25000" dirty="0"/>
              <a:t>n </a:t>
            </a:r>
            <a:r>
              <a:rPr lang="is-IS" sz="1100" dirty="0"/>
              <a:t>}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808301" y="4640366"/>
            <a:ext cx="3836" cy="176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136556" y="4639757"/>
            <a:ext cx="3836" cy="184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Callout 18"/>
          <p:cNvSpPr/>
          <p:nvPr/>
        </p:nvSpPr>
        <p:spPr>
          <a:xfrm>
            <a:off x="6364382" y="4230791"/>
            <a:ext cx="2403698" cy="1537281"/>
          </a:xfrm>
          <a:prstGeom prst="cloudCallout">
            <a:avLst>
              <a:gd name="adj1" fmla="val 41531"/>
              <a:gd name="adj2" fmla="val 39924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15616"/>
          <a:stretch/>
        </p:blipFill>
        <p:spPr>
          <a:xfrm>
            <a:off x="8545154" y="5614823"/>
            <a:ext cx="384835" cy="412367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278880" y="4230791"/>
            <a:ext cx="2693896" cy="1883718"/>
          </a:xfrm>
          <a:prstGeom prst="roundRect">
            <a:avLst/>
          </a:prstGeom>
          <a:noFill/>
          <a:ln w="19050">
            <a:solidFill>
              <a:srgbClr val="0A1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00558" y="5234023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477736" y="4865581"/>
            <a:ext cx="6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r>
              <a:rPr lang="en-US" sz="1200" baseline="30000" dirty="0" smtClean="0"/>
              <a:t>*</a:t>
            </a:r>
            <a:endParaRPr lang="en-US" sz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8020886" y="4349326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t="15616"/>
          <a:stretch/>
        </p:blipFill>
        <p:spPr>
          <a:xfrm>
            <a:off x="7049857" y="4607672"/>
            <a:ext cx="305714" cy="3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57350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r="4416"/>
          <a:stretch/>
        </p:blipFill>
        <p:spPr>
          <a:xfrm>
            <a:off x="1105148" y="1661610"/>
            <a:ext cx="6341423" cy="89039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38256" y="1761969"/>
            <a:ext cx="2446316" cy="5581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41558" y="319222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Hidden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661433" y="2293249"/>
            <a:ext cx="45719" cy="7494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72" y="5123442"/>
            <a:ext cx="562776" cy="564658"/>
          </a:xfrm>
          <a:prstGeom prst="rect">
            <a:avLst/>
          </a:prstGeom>
        </p:spPr>
      </p:pic>
      <p:sp>
        <p:nvSpPr>
          <p:cNvPr id="26" name="Cloud Callout 25"/>
          <p:cNvSpPr/>
          <p:nvPr/>
        </p:nvSpPr>
        <p:spPr>
          <a:xfrm>
            <a:off x="6730012" y="4230791"/>
            <a:ext cx="1815142" cy="861020"/>
          </a:xfrm>
          <a:prstGeom prst="cloudCallout">
            <a:avLst>
              <a:gd name="adj1" fmla="val -34955"/>
              <a:gd name="adj2" fmla="val 515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321053" y="4352083"/>
            <a:ext cx="349332" cy="222634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63123" y="4747364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98026" y="4760668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677319" y="4345592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495719" y="4646065"/>
            <a:ext cx="1" cy="17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952285" y="4743767"/>
            <a:ext cx="423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3652" y="4314644"/>
            <a:ext cx="2420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Plan = { a</a:t>
            </a:r>
            <a:r>
              <a:rPr lang="en-US" sz="1100" baseline="-25000" dirty="0"/>
              <a:t>1,</a:t>
            </a:r>
            <a:r>
              <a:rPr lang="en-US" sz="1100" dirty="0"/>
              <a:t> a</a:t>
            </a:r>
            <a:r>
              <a:rPr lang="en-US" sz="1100" baseline="-25000" dirty="0"/>
              <a:t>2,</a:t>
            </a:r>
            <a:r>
              <a:rPr lang="en-US" sz="1100" dirty="0"/>
              <a:t> a</a:t>
            </a:r>
            <a:r>
              <a:rPr lang="en-US" sz="1100" baseline="-25000" dirty="0"/>
              <a:t>3</a:t>
            </a:r>
            <a:r>
              <a:rPr lang="en-US" sz="1100" dirty="0"/>
              <a:t>, </a:t>
            </a:r>
            <a:r>
              <a:rPr lang="is-IS" sz="1100" dirty="0"/>
              <a:t>…, a</a:t>
            </a:r>
            <a:r>
              <a:rPr lang="is-IS" sz="1100" baseline="-25000" dirty="0"/>
              <a:t>n </a:t>
            </a:r>
            <a:r>
              <a:rPr lang="is-IS" sz="1100" dirty="0"/>
              <a:t>}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808301" y="4640366"/>
            <a:ext cx="3836" cy="176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136556" y="4639757"/>
            <a:ext cx="3836" cy="184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loud Callout 35"/>
          <p:cNvSpPr/>
          <p:nvPr/>
        </p:nvSpPr>
        <p:spPr>
          <a:xfrm>
            <a:off x="6364382" y="4230791"/>
            <a:ext cx="2403698" cy="1537281"/>
          </a:xfrm>
          <a:prstGeom prst="cloudCallout">
            <a:avLst>
              <a:gd name="adj1" fmla="val 41531"/>
              <a:gd name="adj2" fmla="val 39924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t="15616"/>
          <a:stretch/>
        </p:blipFill>
        <p:spPr>
          <a:xfrm>
            <a:off x="8545154" y="5614823"/>
            <a:ext cx="384835" cy="412367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278880" y="4230791"/>
            <a:ext cx="2693896" cy="1883718"/>
          </a:xfrm>
          <a:prstGeom prst="roundRect">
            <a:avLst/>
          </a:prstGeom>
          <a:noFill/>
          <a:ln w="19050">
            <a:solidFill>
              <a:srgbClr val="0A1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600558" y="5234023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endParaRPr lang="en-US" sz="1200" dirty="0"/>
          </a:p>
        </p:txBody>
      </p:sp>
      <p:sp>
        <p:nvSpPr>
          <p:cNvPr id="41" name="Rounded Rectangle 40"/>
          <p:cNvSpPr/>
          <p:nvPr/>
        </p:nvSpPr>
        <p:spPr>
          <a:xfrm>
            <a:off x="8020886" y="4349326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t="15616"/>
          <a:stretch/>
        </p:blipFill>
        <p:spPr>
          <a:xfrm>
            <a:off x="7049857" y="4607672"/>
            <a:ext cx="305714" cy="3275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477736" y="4865581"/>
            <a:ext cx="6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r>
              <a:rPr lang="en-US" sz="1200" baseline="30000" dirty="0" smtClean="0"/>
              <a:t>*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475444" y="1316500"/>
            <a:ext cx="8110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/>
            <a:r>
              <a:rPr lang="en-US" sz="2200" dirty="0" smtClean="0"/>
              <a:t>Given a goal, the objective is to find a robot plan:</a:t>
            </a:r>
            <a:endParaRPr lang="en-US" sz="2200" dirty="0"/>
          </a:p>
          <a:p>
            <a:pPr lvl="0" algn="just" defTabSz="914400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0441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57350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444" y="1316500"/>
            <a:ext cx="8110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/>
            <a:r>
              <a:rPr lang="en-US" sz="2200" dirty="0" smtClean="0"/>
              <a:t>Given a goal, the objective is to find a robot plan:</a:t>
            </a:r>
            <a:endParaRPr lang="en-US" sz="2200" dirty="0"/>
          </a:p>
          <a:p>
            <a:pPr lvl="0" algn="just" defTabSz="914400"/>
            <a:endParaRPr lang="en-US" sz="2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r="4416"/>
          <a:stretch/>
        </p:blipFill>
        <p:spPr>
          <a:xfrm>
            <a:off x="1105148" y="1661610"/>
            <a:ext cx="6341423" cy="89039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38256" y="1761969"/>
            <a:ext cx="2446316" cy="5581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97" y="3070649"/>
            <a:ext cx="5303735" cy="8361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5119" y="4235161"/>
            <a:ext cx="250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en-US" dirty="0" smtClean="0">
                <a:solidFill>
                  <a:srgbClr val="00B050"/>
                </a:solidFill>
              </a:rPr>
              <a:t>omain specific function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taking plan labels as input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5466" y="4268890"/>
            <a:ext cx="256700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Human’s labeling </a:t>
            </a:r>
            <a:r>
              <a:rPr lang="en-US" smtClean="0">
                <a:solidFill>
                  <a:srgbClr val="00B050"/>
                </a:solidFill>
              </a:rPr>
              <a:t>scheme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for robot plans based on </a:t>
            </a:r>
            <a:r>
              <a:rPr lang="en-US" dirty="0">
                <a:solidFill>
                  <a:srgbClr val="00B050"/>
                </a:solidFill>
              </a:rPr>
              <a:t>M</a:t>
            </a:r>
            <a:r>
              <a:rPr lang="en-US" baseline="-25000" dirty="0">
                <a:solidFill>
                  <a:srgbClr val="00B05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* </a:t>
            </a:r>
            <a:endParaRPr lang="en-US" dirty="0" smtClean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88022" y="3783322"/>
            <a:ext cx="1286767" cy="397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13086" y="3789805"/>
            <a:ext cx="1182709" cy="390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968951" y="3209647"/>
            <a:ext cx="1396016" cy="5581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82405" y="3196616"/>
            <a:ext cx="365571" cy="5581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5047479" y="2352185"/>
            <a:ext cx="45719" cy="74941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772" y="5123442"/>
            <a:ext cx="562776" cy="564658"/>
          </a:xfrm>
          <a:prstGeom prst="rect">
            <a:avLst/>
          </a:prstGeom>
        </p:spPr>
      </p:pic>
      <p:sp>
        <p:nvSpPr>
          <p:cNvPr id="34" name="Cloud Callout 33"/>
          <p:cNvSpPr/>
          <p:nvPr/>
        </p:nvSpPr>
        <p:spPr>
          <a:xfrm>
            <a:off x="6730012" y="4230791"/>
            <a:ext cx="1815142" cy="861020"/>
          </a:xfrm>
          <a:prstGeom prst="cloudCallout">
            <a:avLst>
              <a:gd name="adj1" fmla="val -34955"/>
              <a:gd name="adj2" fmla="val 515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321053" y="4352083"/>
            <a:ext cx="349332" cy="222634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263123" y="4747364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98026" y="4760668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677319" y="4345592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495719" y="4646065"/>
            <a:ext cx="1" cy="17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952285" y="4743767"/>
            <a:ext cx="423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33652" y="4314644"/>
            <a:ext cx="2420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Plan = { a</a:t>
            </a:r>
            <a:r>
              <a:rPr lang="en-US" sz="1100" baseline="-25000" dirty="0"/>
              <a:t>1,</a:t>
            </a:r>
            <a:r>
              <a:rPr lang="en-US" sz="1100" dirty="0"/>
              <a:t> a</a:t>
            </a:r>
            <a:r>
              <a:rPr lang="en-US" sz="1100" baseline="-25000" dirty="0"/>
              <a:t>2,</a:t>
            </a:r>
            <a:r>
              <a:rPr lang="en-US" sz="1100" dirty="0"/>
              <a:t> a</a:t>
            </a:r>
            <a:r>
              <a:rPr lang="en-US" sz="1100" baseline="-25000" dirty="0"/>
              <a:t>3</a:t>
            </a:r>
            <a:r>
              <a:rPr lang="en-US" sz="1100" dirty="0"/>
              <a:t>, </a:t>
            </a:r>
            <a:r>
              <a:rPr lang="is-IS" sz="1100" dirty="0"/>
              <a:t>…, a</a:t>
            </a:r>
            <a:r>
              <a:rPr lang="is-IS" sz="1100" baseline="-25000" dirty="0"/>
              <a:t>n </a:t>
            </a:r>
            <a:r>
              <a:rPr lang="is-IS" sz="1100" dirty="0"/>
              <a:t>}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7808301" y="4640366"/>
            <a:ext cx="3836" cy="176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136556" y="4639757"/>
            <a:ext cx="3836" cy="184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loud Callout 43"/>
          <p:cNvSpPr/>
          <p:nvPr/>
        </p:nvSpPr>
        <p:spPr>
          <a:xfrm>
            <a:off x="6364382" y="4230791"/>
            <a:ext cx="2403698" cy="1537281"/>
          </a:xfrm>
          <a:prstGeom prst="cloudCallout">
            <a:avLst>
              <a:gd name="adj1" fmla="val 41531"/>
              <a:gd name="adj2" fmla="val 39924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/>
          <a:srcRect t="15616"/>
          <a:stretch/>
        </p:blipFill>
        <p:spPr>
          <a:xfrm>
            <a:off x="8545154" y="5614823"/>
            <a:ext cx="384835" cy="41236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6278880" y="4230791"/>
            <a:ext cx="2693896" cy="1883718"/>
          </a:xfrm>
          <a:prstGeom prst="roundRect">
            <a:avLst/>
          </a:prstGeom>
          <a:noFill/>
          <a:ln w="19050">
            <a:solidFill>
              <a:srgbClr val="0A1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600558" y="5234023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endParaRPr lang="en-US" sz="1200" dirty="0"/>
          </a:p>
        </p:txBody>
      </p:sp>
      <p:sp>
        <p:nvSpPr>
          <p:cNvPr id="49" name="Rounded Rectangle 48"/>
          <p:cNvSpPr/>
          <p:nvPr/>
        </p:nvSpPr>
        <p:spPr>
          <a:xfrm>
            <a:off x="8020886" y="4349326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5"/>
          <a:srcRect t="15616"/>
          <a:stretch/>
        </p:blipFill>
        <p:spPr>
          <a:xfrm>
            <a:off x="7049857" y="4607672"/>
            <a:ext cx="305714" cy="32758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477736" y="4865581"/>
            <a:ext cx="6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r>
              <a:rPr lang="en-US" sz="1200" baseline="300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127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57350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444" y="1278101"/>
            <a:ext cx="8110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/>
            <a:r>
              <a:rPr lang="en-US" sz="2200" dirty="0" smtClean="0"/>
              <a:t>Given a goal, the objective is to find a robot plan:</a:t>
            </a:r>
            <a:endParaRPr lang="en-US" sz="2200" dirty="0"/>
          </a:p>
          <a:p>
            <a:pPr lvl="0" algn="just" defTabSz="914400"/>
            <a:endParaRPr lang="en-US" sz="2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r="4416"/>
          <a:stretch/>
        </p:blipFill>
        <p:spPr>
          <a:xfrm>
            <a:off x="1105148" y="1661610"/>
            <a:ext cx="6341423" cy="89039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38256" y="1761969"/>
            <a:ext cx="2446316" cy="5581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0" y="2596942"/>
            <a:ext cx="5303735" cy="836138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403984" y="2735940"/>
            <a:ext cx="1396016" cy="5581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17438" y="2722909"/>
            <a:ext cx="365571" cy="5581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flipH="1">
            <a:off x="5001760" y="2352186"/>
            <a:ext cx="45719" cy="33882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"/>
          <a:stretch/>
        </p:blipFill>
        <p:spPr>
          <a:xfrm>
            <a:off x="249813" y="3440281"/>
            <a:ext cx="8336047" cy="840591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4111305" y="3570890"/>
            <a:ext cx="4474555" cy="5581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4277950" y="3142977"/>
            <a:ext cx="45719" cy="44125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00855" y="4615408"/>
            <a:ext cx="600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Learned labeling scheme function using linear chain CRFs  (Conditional Random Fields)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4215474" y="4129031"/>
            <a:ext cx="0" cy="509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772" y="5123442"/>
            <a:ext cx="562776" cy="564658"/>
          </a:xfrm>
          <a:prstGeom prst="rect">
            <a:avLst/>
          </a:prstGeom>
        </p:spPr>
      </p:pic>
      <p:sp>
        <p:nvSpPr>
          <p:cNvPr id="68" name="Cloud Callout 67"/>
          <p:cNvSpPr/>
          <p:nvPr/>
        </p:nvSpPr>
        <p:spPr>
          <a:xfrm>
            <a:off x="6730012" y="4230791"/>
            <a:ext cx="1815142" cy="861020"/>
          </a:xfrm>
          <a:prstGeom prst="cloudCallout">
            <a:avLst>
              <a:gd name="adj1" fmla="val -34955"/>
              <a:gd name="adj2" fmla="val 515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321053" y="4352083"/>
            <a:ext cx="349332" cy="222634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263123" y="4747364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98026" y="4760668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7677319" y="4345592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H="1">
            <a:off x="7495719" y="4646065"/>
            <a:ext cx="1" cy="17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952285" y="4743767"/>
            <a:ext cx="423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833652" y="4314644"/>
            <a:ext cx="2420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Plan = { a</a:t>
            </a:r>
            <a:r>
              <a:rPr lang="en-US" sz="1100" baseline="-25000" dirty="0"/>
              <a:t>1,</a:t>
            </a:r>
            <a:r>
              <a:rPr lang="en-US" sz="1100" dirty="0"/>
              <a:t> a</a:t>
            </a:r>
            <a:r>
              <a:rPr lang="en-US" sz="1100" baseline="-25000" dirty="0"/>
              <a:t>2,</a:t>
            </a:r>
            <a:r>
              <a:rPr lang="en-US" sz="1100" dirty="0"/>
              <a:t> a</a:t>
            </a:r>
            <a:r>
              <a:rPr lang="en-US" sz="1100" baseline="-25000" dirty="0"/>
              <a:t>3</a:t>
            </a:r>
            <a:r>
              <a:rPr lang="en-US" sz="1100" dirty="0"/>
              <a:t>, </a:t>
            </a:r>
            <a:r>
              <a:rPr lang="is-IS" sz="1100" dirty="0"/>
              <a:t>…, a</a:t>
            </a:r>
            <a:r>
              <a:rPr lang="is-IS" sz="1100" baseline="-25000" dirty="0"/>
              <a:t>n </a:t>
            </a:r>
            <a:r>
              <a:rPr lang="is-IS" sz="1100" dirty="0"/>
              <a:t>}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7808301" y="4640366"/>
            <a:ext cx="3836" cy="176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8136556" y="4639757"/>
            <a:ext cx="3836" cy="184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loud Callout 77"/>
          <p:cNvSpPr/>
          <p:nvPr/>
        </p:nvSpPr>
        <p:spPr>
          <a:xfrm>
            <a:off x="6364382" y="4230791"/>
            <a:ext cx="2403698" cy="1537281"/>
          </a:xfrm>
          <a:prstGeom prst="cloudCallout">
            <a:avLst>
              <a:gd name="adj1" fmla="val 41531"/>
              <a:gd name="adj2" fmla="val 39924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/>
          <a:srcRect t="15616"/>
          <a:stretch/>
        </p:blipFill>
        <p:spPr>
          <a:xfrm>
            <a:off x="8545154" y="5614823"/>
            <a:ext cx="384835" cy="412367"/>
          </a:xfrm>
          <a:prstGeom prst="rect">
            <a:avLst/>
          </a:prstGeom>
        </p:spPr>
      </p:pic>
      <p:sp>
        <p:nvSpPr>
          <p:cNvPr id="80" name="Rounded Rectangle 79"/>
          <p:cNvSpPr/>
          <p:nvPr/>
        </p:nvSpPr>
        <p:spPr>
          <a:xfrm>
            <a:off x="6278880" y="4230791"/>
            <a:ext cx="2693896" cy="1883718"/>
          </a:xfrm>
          <a:prstGeom prst="roundRect">
            <a:avLst/>
          </a:prstGeom>
          <a:noFill/>
          <a:ln w="19050">
            <a:solidFill>
              <a:srgbClr val="0A1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600558" y="5234023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endParaRPr lang="en-US" sz="1200" dirty="0"/>
          </a:p>
        </p:txBody>
      </p:sp>
      <p:sp>
        <p:nvSpPr>
          <p:cNvPr id="83" name="Rounded Rectangle 82"/>
          <p:cNvSpPr/>
          <p:nvPr/>
        </p:nvSpPr>
        <p:spPr>
          <a:xfrm>
            <a:off x="8020886" y="4349326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6"/>
          <a:srcRect t="15616"/>
          <a:stretch/>
        </p:blipFill>
        <p:spPr>
          <a:xfrm>
            <a:off x="7049857" y="4607672"/>
            <a:ext cx="305714" cy="327585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477736" y="4865581"/>
            <a:ext cx="6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r>
              <a:rPr lang="en-US" sz="1200" baseline="300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91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57350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Plan Generation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5445" y="1687806"/>
            <a:ext cx="4411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defTabSz="914400">
              <a:buFont typeface="Wingdings" charset="2"/>
              <a:buChar char="§"/>
            </a:pPr>
            <a:r>
              <a:rPr lang="en-US" sz="2400" dirty="0" err="1" smtClean="0"/>
              <a:t>FastForward</a:t>
            </a:r>
            <a:r>
              <a:rPr lang="en-US" sz="2400" dirty="0" smtClean="0"/>
              <a:t> planner with enforced hill climbing search</a:t>
            </a:r>
          </a:p>
          <a:p>
            <a:pPr marL="800100" lvl="1" indent="-342900" defTabSz="914400">
              <a:buFont typeface="Wingdings" charset="2"/>
              <a:buChar char="§"/>
            </a:pPr>
            <a:r>
              <a:rPr lang="en-US" sz="2400" dirty="0" smtClean="0"/>
              <a:t>Heuristic value computed using relaxed planning graph</a:t>
            </a:r>
          </a:p>
          <a:p>
            <a:pPr marL="800100" lvl="1" indent="-342900" algn="just" defTabSz="914400">
              <a:buFont typeface="Wingdings" charset="2"/>
              <a:buChar char="§"/>
            </a:pPr>
            <a:endParaRPr lang="en-US" sz="2400" dirty="0" smtClean="0"/>
          </a:p>
          <a:p>
            <a:pPr lvl="0" algn="just" defTabSz="914400"/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86765" y="2840497"/>
            <a:ext cx="5938" cy="302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49133" y="2498092"/>
            <a:ext cx="266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s</a:t>
            </a:r>
            <a:r>
              <a:rPr lang="en-US" i="1" dirty="0" err="1" smtClean="0"/>
              <a:t>.plan</a:t>
            </a:r>
            <a:r>
              <a:rPr lang="en-US" i="1" dirty="0" smtClean="0"/>
              <a:t> = </a:t>
            </a:r>
            <a:r>
              <a:rPr lang="en-US" dirty="0" smtClean="0"/>
              <a:t>plan prefix from 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35781" y="3052931"/>
            <a:ext cx="2674394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For each next state </a:t>
            </a:r>
            <a:r>
              <a:rPr lang="en-US" i="1" dirty="0" smtClean="0"/>
              <a:t>n </a:t>
            </a:r>
            <a:r>
              <a:rPr lang="en-US" dirty="0" smtClean="0"/>
              <a:t>from     </a:t>
            </a:r>
            <a:r>
              <a:rPr lang="en-US" i="1" dirty="0" smtClean="0"/>
              <a:t>s, </a:t>
            </a:r>
            <a:r>
              <a:rPr lang="en-US" dirty="0" smtClean="0"/>
              <a:t>compute</a:t>
            </a:r>
            <a:r>
              <a:rPr lang="en-US" dirty="0"/>
              <a:t> </a:t>
            </a:r>
            <a:r>
              <a:rPr lang="en-US" i="1" dirty="0" smtClean="0"/>
              <a:t>π</a:t>
            </a:r>
            <a:r>
              <a:rPr lang="en-US" i="1" baseline="-25000" dirty="0" smtClean="0"/>
              <a:t>RELAX</a:t>
            </a:r>
            <a:r>
              <a:rPr lang="en-US" dirty="0" smtClean="0"/>
              <a:t> for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2712" y="3892918"/>
            <a:ext cx="2498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Concatenate </a:t>
            </a:r>
            <a:r>
              <a:rPr lang="en-US" i="1" dirty="0" err="1" smtClean="0"/>
              <a:t>s.plan</a:t>
            </a:r>
            <a:r>
              <a:rPr lang="en-US" i="1" dirty="0" smtClean="0"/>
              <a:t> </a:t>
            </a:r>
            <a:r>
              <a:rPr lang="en-US" dirty="0" smtClean="0"/>
              <a:t>with </a:t>
            </a:r>
          </a:p>
          <a:p>
            <a:r>
              <a:rPr lang="en-US" i="1" dirty="0"/>
              <a:t>π</a:t>
            </a:r>
            <a:r>
              <a:rPr lang="en-US" i="1" baseline="-25000" dirty="0"/>
              <a:t>RELAX </a:t>
            </a:r>
            <a:r>
              <a:rPr lang="en-US" i="1" baseline="-25000" dirty="0" smtClean="0"/>
              <a:t> </a:t>
            </a:r>
            <a:r>
              <a:rPr lang="en-US" dirty="0" smtClean="0"/>
              <a:t>as </a:t>
            </a:r>
            <a:r>
              <a:rPr lang="en-US" i="1" dirty="0" smtClean="0"/>
              <a:t>π’ </a:t>
            </a: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6302715" y="2537952"/>
            <a:ext cx="2478400" cy="3069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02711" y="4727037"/>
            <a:ext cx="260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L</a:t>
            </a:r>
            <a:r>
              <a:rPr lang="en-US" baseline="-25000" dirty="0" smtClean="0"/>
              <a:t>CRF</a:t>
            </a:r>
            <a:r>
              <a:rPr lang="en-US" dirty="0" smtClean="0"/>
              <a:t>*(</a:t>
            </a:r>
            <a:r>
              <a:rPr lang="en-US" i="1" dirty="0"/>
              <a:t>π’ </a:t>
            </a:r>
            <a:r>
              <a:rPr lang="en-US" dirty="0" smtClean="0"/>
              <a:t>) and </a:t>
            </a:r>
            <a:r>
              <a:rPr lang="en-US" dirty="0" err="1"/>
              <a:t>θ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583796" y="3646948"/>
            <a:ext cx="5938" cy="302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586765" y="4465680"/>
            <a:ext cx="5938" cy="302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302711" y="5398069"/>
            <a:ext cx="2449527" cy="32327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02712" y="3131743"/>
            <a:ext cx="2478400" cy="5608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331585" y="3950462"/>
            <a:ext cx="2478400" cy="51950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302712" y="4758370"/>
            <a:ext cx="2478400" cy="33799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586765" y="5095301"/>
            <a:ext cx="5938" cy="302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02711" y="5375041"/>
            <a:ext cx="266104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Compute h = (</a:t>
            </a:r>
            <a:r>
              <a:rPr lang="en-US" dirty="0" err="1" smtClean="0"/>
              <a:t>θ</a:t>
            </a:r>
            <a:r>
              <a:rPr lang="en-US" dirty="0" smtClean="0"/>
              <a:t>,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cost</a:t>
            </a:r>
            <a:r>
              <a:rPr lang="en-US" dirty="0" smtClean="0"/>
              <a:t>) </a:t>
            </a:r>
          </a:p>
        </p:txBody>
      </p:sp>
      <p:sp>
        <p:nvSpPr>
          <p:cNvPr id="28" name="Data 27"/>
          <p:cNvSpPr/>
          <p:nvPr/>
        </p:nvSpPr>
        <p:spPr>
          <a:xfrm>
            <a:off x="2719724" y="4680995"/>
            <a:ext cx="3012138" cy="515690"/>
          </a:xfrm>
          <a:prstGeom prst="flowChartInputOutp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223129" y="4604203"/>
            <a:ext cx="2437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Trained human labeling </a:t>
            </a:r>
          </a:p>
          <a:p>
            <a:r>
              <a:rPr lang="en-US" dirty="0"/>
              <a:t>s</a:t>
            </a:r>
            <a:r>
              <a:rPr lang="en-US" dirty="0" smtClean="0"/>
              <a:t>cheme L</a:t>
            </a:r>
            <a:r>
              <a:rPr lang="en-US" baseline="-25000" dirty="0" smtClean="0"/>
              <a:t>CRF</a:t>
            </a:r>
            <a:r>
              <a:rPr lang="en-US" dirty="0" smtClean="0"/>
              <a:t>*</a:t>
            </a:r>
          </a:p>
        </p:txBody>
      </p:sp>
      <p:cxnSp>
        <p:nvCxnSpPr>
          <p:cNvPr id="30" name="Straight Arrow Connector 29"/>
          <p:cNvCxnSpPr>
            <a:stCxn id="28" idx="5"/>
            <a:endCxn id="25" idx="1"/>
          </p:cNvCxnSpPr>
          <p:nvPr/>
        </p:nvCxnSpPr>
        <p:spPr>
          <a:xfrm flipV="1">
            <a:off x="5430648" y="4927370"/>
            <a:ext cx="872064" cy="114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579654" y="1116484"/>
            <a:ext cx="5938" cy="302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24212" y="524266"/>
            <a:ext cx="175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R</a:t>
            </a:r>
            <a:r>
              <a:rPr lang="en-US" dirty="0" smtClean="0"/>
              <a:t>, initial (I) and goal (G) state</a:t>
            </a:r>
            <a:endParaRPr lang="en-US" dirty="0"/>
          </a:p>
        </p:txBody>
      </p:sp>
      <p:sp>
        <p:nvSpPr>
          <p:cNvPr id="37" name="Data 36"/>
          <p:cNvSpPr/>
          <p:nvPr/>
        </p:nvSpPr>
        <p:spPr>
          <a:xfrm>
            <a:off x="6340454" y="608542"/>
            <a:ext cx="2664753" cy="515690"/>
          </a:xfrm>
          <a:prstGeom prst="flowChartInputOutp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02711" y="6024469"/>
            <a:ext cx="2449527" cy="32327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302711" y="6001441"/>
            <a:ext cx="266104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Find state n* with min h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7557892" y="5722151"/>
            <a:ext cx="5938" cy="302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iamond 49"/>
          <p:cNvSpPr/>
          <p:nvPr/>
        </p:nvSpPr>
        <p:spPr>
          <a:xfrm>
            <a:off x="6497680" y="1394618"/>
            <a:ext cx="2126362" cy="712307"/>
          </a:xfrm>
          <a:prstGeom prst="diamond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810705" y="1587571"/>
            <a:ext cx="152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/>
              <a:t>G</a:t>
            </a:r>
            <a:r>
              <a:rPr lang="en-US" dirty="0" smtClean="0"/>
              <a:t> </a:t>
            </a:r>
            <a:r>
              <a:rPr lang="en-US" smtClean="0"/>
              <a:t>is reached</a:t>
            </a:r>
            <a:endParaRPr lang="en-US" i="1" dirty="0" smtClean="0"/>
          </a:p>
        </p:txBody>
      </p:sp>
      <p:cxnSp>
        <p:nvCxnSpPr>
          <p:cNvPr id="54" name="Straight Arrow Connector 53"/>
          <p:cNvCxnSpPr>
            <a:stCxn id="50" idx="2"/>
          </p:cNvCxnSpPr>
          <p:nvPr/>
        </p:nvCxnSpPr>
        <p:spPr>
          <a:xfrm flipH="1">
            <a:off x="7559138" y="2106925"/>
            <a:ext cx="1723" cy="402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586765" y="2072025"/>
            <a:ext cx="65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False</a:t>
            </a:r>
          </a:p>
        </p:txBody>
      </p:sp>
      <p:sp>
        <p:nvSpPr>
          <p:cNvPr id="60" name="Oval 59"/>
          <p:cNvSpPr/>
          <p:nvPr/>
        </p:nvSpPr>
        <p:spPr>
          <a:xfrm>
            <a:off x="5197665" y="1487809"/>
            <a:ext cx="744940" cy="499538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5942605" y="1751762"/>
            <a:ext cx="5749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269988" y="1528808"/>
            <a:ext cx="60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Stop</a:t>
            </a:r>
            <a:endParaRPr lang="en-US" i="1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5958721" y="1426032"/>
            <a:ext cx="59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True</a:t>
            </a:r>
            <a:endParaRPr lang="en-US" i="1" dirty="0" smtClean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8655082" y="1765888"/>
            <a:ext cx="3501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8753190" y="6183605"/>
            <a:ext cx="313968" cy="25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8986493" y="1713474"/>
            <a:ext cx="22653" cy="45359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923" y="193472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Explicability among Humans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6400" y="1279325"/>
            <a:ext cx="4274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We, as humans, while interacting make an </a:t>
            </a:r>
            <a:r>
              <a:rPr lang="en-US" sz="2400" dirty="0" smtClean="0">
                <a:solidFill>
                  <a:srgbClr val="0070C0"/>
                </a:solidFill>
              </a:rPr>
              <a:t>effort to be understood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Agents behave </a:t>
            </a:r>
            <a:r>
              <a:rPr lang="en-US" sz="2400" dirty="0" smtClean="0">
                <a:solidFill>
                  <a:srgbClr val="0070C0"/>
                </a:solidFill>
              </a:rPr>
              <a:t>explicably</a:t>
            </a:r>
            <a:r>
              <a:rPr lang="en-US" sz="2400" dirty="0" smtClean="0"/>
              <a:t> if their </a:t>
            </a:r>
            <a:r>
              <a:rPr lang="en-US" sz="2400" dirty="0" smtClean="0">
                <a:solidFill>
                  <a:srgbClr val="0070C0"/>
                </a:solidFill>
              </a:rPr>
              <a:t>actions/views </a:t>
            </a:r>
            <a:r>
              <a:rPr lang="en-US" sz="2400" dirty="0" smtClean="0"/>
              <a:t>are</a:t>
            </a:r>
            <a:r>
              <a:rPr lang="en-US" sz="2400" dirty="0" smtClean="0">
                <a:solidFill>
                  <a:srgbClr val="0070C0"/>
                </a:solidFill>
              </a:rPr>
              <a:t> clearly understood</a:t>
            </a:r>
            <a:r>
              <a:rPr lang="en-US" sz="2400" dirty="0" smtClean="0"/>
              <a:t> by other agents.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Explicability is </a:t>
            </a:r>
            <a:r>
              <a:rPr lang="en-US" sz="2400" dirty="0" smtClean="0">
                <a:solidFill>
                  <a:srgbClr val="0070C0"/>
                </a:solidFill>
              </a:rPr>
              <a:t>crucial </a:t>
            </a:r>
            <a:r>
              <a:rPr lang="en-US" sz="2400" dirty="0" smtClean="0"/>
              <a:t>for</a:t>
            </a:r>
            <a:r>
              <a:rPr lang="en-US" sz="2400" dirty="0" smtClean="0">
                <a:solidFill>
                  <a:srgbClr val="0070C0"/>
                </a:solidFill>
              </a:rPr>
              <a:t> good team </a:t>
            </a:r>
            <a:r>
              <a:rPr lang="en-US" sz="2400" dirty="0" smtClean="0"/>
              <a:t>performance.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861" t="7779" r="6085" b="29560"/>
          <a:stretch/>
        </p:blipFill>
        <p:spPr>
          <a:xfrm>
            <a:off x="4775200" y="1168401"/>
            <a:ext cx="3802177" cy="370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9569" t="87567" r="10383" b="2077"/>
          <a:stretch/>
        </p:blipFill>
        <p:spPr>
          <a:xfrm>
            <a:off x="4681179" y="5041900"/>
            <a:ext cx="3924300" cy="68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57350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3" name="v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01918"/>
            <a:ext cx="7962900" cy="44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0366" y="17497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87" y="1080510"/>
            <a:ext cx="2258257" cy="2340146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1051454" y="1021367"/>
            <a:ext cx="6844523" cy="2458433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1F4B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409302" y="2353398"/>
            <a:ext cx="2538840" cy="910936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1F4B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43147" y="2347201"/>
            <a:ext cx="2463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 defTabSz="914400">
              <a:buFont typeface="Arial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Problem Formulation</a:t>
            </a:r>
          </a:p>
          <a:p>
            <a:pPr indent="-285750" defTabSz="914400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Plan Generation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indent="-285750" defTabSz="914400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Experiment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51454" y="3624867"/>
            <a:ext cx="6844523" cy="245843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1F4B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3"/>
          <a:stretch/>
        </p:blipFill>
        <p:spPr>
          <a:xfrm>
            <a:off x="1340988" y="3733800"/>
            <a:ext cx="2260828" cy="2247900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409302" y="4816646"/>
            <a:ext cx="2538840" cy="91093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1F4B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431559" y="4810449"/>
            <a:ext cx="2656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buFont typeface="Arial" charset="0"/>
              <a:buChar char="•"/>
            </a:pPr>
            <a:r>
              <a:rPr lang="en-US" dirty="0"/>
              <a:t>Problem Formulation</a:t>
            </a:r>
          </a:p>
          <a:p>
            <a:pPr marL="342900" indent="-342900" defTabSz="914400">
              <a:buFont typeface="Arial" charset="0"/>
              <a:buChar char="•"/>
            </a:pPr>
            <a:r>
              <a:rPr lang="en-US" dirty="0" smtClean="0"/>
              <a:t>Semantic Labeling</a:t>
            </a:r>
            <a:endParaRPr lang="en-US" dirty="0"/>
          </a:p>
          <a:p>
            <a:pPr marL="342900" indent="-342900" defTabSz="914400">
              <a:buFont typeface="Arial" charset="0"/>
              <a:buChar char="•"/>
            </a:pP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88777" y="1367866"/>
            <a:ext cx="35504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Human is a passive observer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91350" y="4036915"/>
            <a:ext cx="3804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2200" dirty="0" smtClean="0"/>
              <a:t>Human is an active collaborator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6818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57350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22" y="2850086"/>
            <a:ext cx="1306548" cy="1310918"/>
          </a:xfrm>
          <a:prstGeom prst="rect">
            <a:avLst/>
          </a:prstGeom>
        </p:spPr>
      </p:pic>
      <p:sp>
        <p:nvSpPr>
          <p:cNvPr id="49" name="Cloud Callout 48"/>
          <p:cNvSpPr/>
          <p:nvPr/>
        </p:nvSpPr>
        <p:spPr>
          <a:xfrm>
            <a:off x="5311260" y="1494309"/>
            <a:ext cx="2499360" cy="1442721"/>
          </a:xfrm>
          <a:prstGeom prst="cloudCallout">
            <a:avLst>
              <a:gd name="adj1" fmla="val -34955"/>
              <a:gd name="adj2" fmla="val 515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280470" y="1733865"/>
            <a:ext cx="453129" cy="293511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7285939" y="1727071"/>
            <a:ext cx="311320" cy="307095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038806" y="2290973"/>
            <a:ext cx="59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600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86082" y="2289773"/>
            <a:ext cx="59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600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738112" y="1740622"/>
            <a:ext cx="355998" cy="279995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6507034" y="2107542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90489" y="2294952"/>
            <a:ext cx="532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94698" y="1695612"/>
            <a:ext cx="242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Plan = { a</a:t>
            </a:r>
            <a:r>
              <a:rPr lang="en-US" sz="1600" baseline="-25000" dirty="0"/>
              <a:t>1,</a:t>
            </a:r>
            <a:r>
              <a:rPr lang="en-US" sz="1600" dirty="0"/>
              <a:t> a</a:t>
            </a:r>
            <a:r>
              <a:rPr lang="en-US" sz="1600" baseline="-25000" dirty="0"/>
              <a:t>2,</a:t>
            </a:r>
            <a:r>
              <a:rPr lang="en-US" sz="1600" dirty="0"/>
              <a:t> a</a:t>
            </a:r>
            <a:r>
              <a:rPr lang="en-US" sz="1600" baseline="-25000" dirty="0"/>
              <a:t>3</a:t>
            </a:r>
            <a:r>
              <a:rPr lang="en-US" sz="1600" dirty="0"/>
              <a:t>, </a:t>
            </a:r>
            <a:r>
              <a:rPr lang="is-IS" sz="1600" dirty="0"/>
              <a:t>…, a</a:t>
            </a:r>
            <a:r>
              <a:rPr lang="is-IS" sz="1600" baseline="-25000" dirty="0"/>
              <a:t>n </a:t>
            </a:r>
            <a:r>
              <a:rPr lang="is-IS" sz="1600" dirty="0"/>
              <a:t>}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852044" y="2098994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433927" y="2098993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Callout 59"/>
          <p:cNvSpPr/>
          <p:nvPr/>
        </p:nvSpPr>
        <p:spPr>
          <a:xfrm>
            <a:off x="4518779" y="1494309"/>
            <a:ext cx="3769359" cy="2877178"/>
          </a:xfrm>
          <a:prstGeom prst="cloudCallout">
            <a:avLst>
              <a:gd name="adj1" fmla="val 51676"/>
              <a:gd name="adj2" fmla="val 38603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t="15616"/>
          <a:stretch/>
        </p:blipFill>
        <p:spPr>
          <a:xfrm>
            <a:off x="8288138" y="4161004"/>
            <a:ext cx="531944" cy="570001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4318001" y="1494309"/>
            <a:ext cx="4587804" cy="33347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483473" y="3791672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R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/>
          <a:srcRect t="15616"/>
          <a:stretch/>
        </p:blipFill>
        <p:spPr>
          <a:xfrm>
            <a:off x="5680420" y="2143085"/>
            <a:ext cx="381640" cy="40894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811868" y="2501603"/>
            <a:ext cx="61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R</a:t>
            </a:r>
            <a:r>
              <a:rPr lang="en-US" baseline="30000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57350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22" y="2850086"/>
            <a:ext cx="1306548" cy="1310918"/>
          </a:xfrm>
          <a:prstGeom prst="rect">
            <a:avLst/>
          </a:prstGeom>
        </p:spPr>
      </p:pic>
      <p:sp>
        <p:nvSpPr>
          <p:cNvPr id="49" name="Cloud Callout 48"/>
          <p:cNvSpPr/>
          <p:nvPr/>
        </p:nvSpPr>
        <p:spPr>
          <a:xfrm>
            <a:off x="5311260" y="1494309"/>
            <a:ext cx="2499360" cy="1442721"/>
          </a:xfrm>
          <a:prstGeom prst="cloudCallout">
            <a:avLst>
              <a:gd name="adj1" fmla="val -34955"/>
              <a:gd name="adj2" fmla="val 515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38806" y="2290973"/>
            <a:ext cx="59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600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86082" y="2289773"/>
            <a:ext cx="59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600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6507034" y="2107542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90489" y="2294952"/>
            <a:ext cx="532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852044" y="2098994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433927" y="2098993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Callout 59"/>
          <p:cNvSpPr/>
          <p:nvPr/>
        </p:nvSpPr>
        <p:spPr>
          <a:xfrm>
            <a:off x="4518779" y="1494309"/>
            <a:ext cx="3769359" cy="2877178"/>
          </a:xfrm>
          <a:prstGeom prst="cloudCallout">
            <a:avLst>
              <a:gd name="adj1" fmla="val 51676"/>
              <a:gd name="adj2" fmla="val 38603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t="15616"/>
          <a:stretch/>
        </p:blipFill>
        <p:spPr>
          <a:xfrm>
            <a:off x="8288138" y="4161004"/>
            <a:ext cx="531944" cy="570001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4318001" y="1494309"/>
            <a:ext cx="4587804" cy="33347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483473" y="3791672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R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/>
          <a:srcRect t="15616"/>
          <a:stretch/>
        </p:blipFill>
        <p:spPr>
          <a:xfrm>
            <a:off x="5680420" y="2143085"/>
            <a:ext cx="381640" cy="40894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811868" y="2501603"/>
            <a:ext cx="61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R</a:t>
            </a:r>
            <a:r>
              <a:rPr lang="en-US" baseline="30000" dirty="0" smtClean="0"/>
              <a:t>*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263" y="3949709"/>
            <a:ext cx="743805" cy="7462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01751" y="3857859"/>
            <a:ext cx="73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H </a:t>
            </a:r>
            <a:r>
              <a:rPr lang="en-US" smtClean="0"/>
              <a:t>*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2202" y="1456931"/>
            <a:ext cx="40390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lvl="0" indent="-342900" defTabSz="914400">
              <a:buFont typeface="Arial" charset="0"/>
              <a:buChar char="•"/>
              <a:defRPr sz="2200"/>
            </a:lvl1pPr>
          </a:lstStyle>
          <a:p>
            <a:r>
              <a:rPr lang="en-US" dirty="0"/>
              <a:t>Apart from M</a:t>
            </a:r>
            <a:r>
              <a:rPr lang="en-US" baseline="-25000" dirty="0"/>
              <a:t>R</a:t>
            </a:r>
            <a:r>
              <a:rPr lang="en-US" dirty="0"/>
              <a:t> , access to M</a:t>
            </a:r>
            <a:r>
              <a:rPr lang="en-US" baseline="-25000" dirty="0"/>
              <a:t>H</a:t>
            </a:r>
            <a:r>
              <a:rPr lang="en-US" dirty="0"/>
              <a:t>*  (approximate planning model of human) is </a:t>
            </a:r>
            <a:r>
              <a:rPr lang="en-US" dirty="0" smtClean="0"/>
              <a:t>provided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19439" y="1724882"/>
            <a:ext cx="242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Plan = { </a:t>
            </a:r>
            <a:r>
              <a:rPr lang="en-US" sz="1600" dirty="0" smtClean="0">
                <a:solidFill>
                  <a:srgbClr val="7030A0"/>
                </a:solidFill>
              </a:rPr>
              <a:t>a</a:t>
            </a:r>
            <a:r>
              <a:rPr lang="en-US" sz="1600" baseline="-25000" dirty="0" smtClean="0">
                <a:solidFill>
                  <a:srgbClr val="7030A0"/>
                </a:solidFill>
              </a:rPr>
              <a:t>R1</a:t>
            </a:r>
            <a:r>
              <a:rPr lang="en-US" sz="1600" baseline="-25000" dirty="0" smtClean="0"/>
              <a:t>,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245140"/>
                </a:solidFill>
              </a:rPr>
              <a:t>a</a:t>
            </a:r>
            <a:r>
              <a:rPr lang="en-US" sz="1600" baseline="-25000" dirty="0" smtClean="0">
                <a:solidFill>
                  <a:srgbClr val="245140"/>
                </a:solidFill>
              </a:rPr>
              <a:t>H1</a:t>
            </a:r>
            <a:r>
              <a:rPr lang="en-US" sz="1600" baseline="-25000" dirty="0" smtClean="0"/>
              <a:t>,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7030A0"/>
                </a:solidFill>
              </a:rPr>
              <a:t>a</a:t>
            </a:r>
            <a:r>
              <a:rPr lang="en-US" sz="1600" baseline="-25000" dirty="0" smtClean="0">
                <a:solidFill>
                  <a:srgbClr val="7030A0"/>
                </a:solidFill>
              </a:rPr>
              <a:t>R2</a:t>
            </a:r>
            <a:r>
              <a:rPr lang="en-US" sz="1600" dirty="0" smtClean="0"/>
              <a:t>, </a:t>
            </a:r>
            <a:r>
              <a:rPr lang="is-IS" sz="1600" dirty="0"/>
              <a:t>…, </a:t>
            </a:r>
            <a:r>
              <a:rPr lang="is-IS" sz="1600" dirty="0" smtClean="0">
                <a:solidFill>
                  <a:srgbClr val="7030A0"/>
                </a:solidFill>
              </a:rPr>
              <a:t>a</a:t>
            </a:r>
            <a:r>
              <a:rPr lang="is-IS" sz="1600" baseline="-25000" dirty="0" smtClean="0">
                <a:solidFill>
                  <a:srgbClr val="7030A0"/>
                </a:solidFill>
              </a:rPr>
              <a:t>Rn</a:t>
            </a:r>
            <a:r>
              <a:rPr lang="is-IS" sz="1600" baseline="-25000" dirty="0" smtClean="0"/>
              <a:t> </a:t>
            </a:r>
            <a:r>
              <a:rPr lang="is-IS" sz="1600" dirty="0"/>
              <a:t>}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144128" y="1769164"/>
            <a:ext cx="632020" cy="279994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331389" y="1755773"/>
            <a:ext cx="311320" cy="307095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776147" y="1769163"/>
            <a:ext cx="355998" cy="279995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4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57350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2202" y="1456931"/>
            <a:ext cx="40390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lvl="0" indent="-342900" defTabSz="914400">
              <a:buFont typeface="Arial" charset="0"/>
              <a:buChar char="•"/>
              <a:defRPr sz="2200"/>
            </a:lvl1pPr>
          </a:lstStyle>
          <a:p>
            <a:r>
              <a:rPr lang="en-US" dirty="0"/>
              <a:t>Apart from M</a:t>
            </a:r>
            <a:r>
              <a:rPr lang="en-US" baseline="-25000" dirty="0"/>
              <a:t>R</a:t>
            </a:r>
            <a:r>
              <a:rPr lang="en-US" dirty="0"/>
              <a:t> , access to M</a:t>
            </a:r>
            <a:r>
              <a:rPr lang="en-US" baseline="-25000" dirty="0"/>
              <a:t>H</a:t>
            </a:r>
            <a:r>
              <a:rPr lang="en-US" dirty="0"/>
              <a:t>*  (approximate planning model of human) is </a:t>
            </a:r>
            <a:r>
              <a:rPr lang="en-US" dirty="0" smtClean="0"/>
              <a:t>provided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baseline="-25000" dirty="0"/>
              <a:t>H</a:t>
            </a:r>
            <a:r>
              <a:rPr lang="en-US" dirty="0" smtClean="0"/>
              <a:t>* is different from M</a:t>
            </a:r>
            <a:r>
              <a:rPr lang="en-US" baseline="-25000" dirty="0" smtClean="0"/>
              <a:t>H</a:t>
            </a:r>
            <a:r>
              <a:rPr lang="en-US" dirty="0" smtClean="0"/>
              <a:t> (actual human planning model)</a:t>
            </a:r>
          </a:p>
          <a:p>
            <a:endParaRPr lang="en-US" dirty="0"/>
          </a:p>
          <a:p>
            <a:r>
              <a:rPr lang="en-US" dirty="0"/>
              <a:t> Composite </a:t>
            </a:r>
            <a:r>
              <a:rPr lang="en-US" dirty="0" smtClean="0"/>
              <a:t>plan (</a:t>
            </a:r>
            <a:r>
              <a:rPr lang="en-US" dirty="0"/>
              <a:t>π</a:t>
            </a:r>
            <a:r>
              <a:rPr lang="en-US" baseline="-25000" dirty="0"/>
              <a:t>C</a:t>
            </a:r>
            <a:r>
              <a:rPr lang="en-US" dirty="0" smtClean="0"/>
              <a:t>):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z="2200" dirty="0" smtClean="0"/>
              <a:t>π</a:t>
            </a:r>
            <a:r>
              <a:rPr lang="en-US" sz="2200" baseline="-25000" dirty="0" smtClean="0"/>
              <a:t>C </a:t>
            </a:r>
            <a:r>
              <a:rPr lang="en-US" sz="2200" dirty="0"/>
              <a:t>captures </a:t>
            </a:r>
            <a:r>
              <a:rPr lang="en-US" sz="2200" dirty="0" smtClean="0"/>
              <a:t>actions performed                by </a:t>
            </a:r>
            <a:r>
              <a:rPr lang="en-US" sz="2200" dirty="0"/>
              <a:t>both human and robot to </a:t>
            </a:r>
            <a:r>
              <a:rPr lang="en-US" sz="2200" dirty="0" smtClean="0"/>
              <a:t>achieve </a:t>
            </a:r>
            <a:r>
              <a:rPr lang="en-US" sz="2200" dirty="0"/>
              <a:t>their </a:t>
            </a:r>
            <a:r>
              <a:rPr lang="en-US" sz="2200" dirty="0" smtClean="0"/>
              <a:t>goals</a:t>
            </a:r>
            <a:endParaRPr lang="en-US" sz="22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22" y="2850086"/>
            <a:ext cx="1306548" cy="1310918"/>
          </a:xfrm>
          <a:prstGeom prst="rect">
            <a:avLst/>
          </a:prstGeom>
        </p:spPr>
      </p:pic>
      <p:sp>
        <p:nvSpPr>
          <p:cNvPr id="49" name="Cloud Callout 48"/>
          <p:cNvSpPr/>
          <p:nvPr/>
        </p:nvSpPr>
        <p:spPr>
          <a:xfrm>
            <a:off x="5311260" y="1494309"/>
            <a:ext cx="2499360" cy="1442721"/>
          </a:xfrm>
          <a:prstGeom prst="cloudCallout">
            <a:avLst>
              <a:gd name="adj1" fmla="val -34955"/>
              <a:gd name="adj2" fmla="val 515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38806" y="2290973"/>
            <a:ext cx="59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600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86082" y="2289773"/>
            <a:ext cx="59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600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6507034" y="2107542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90489" y="2294952"/>
            <a:ext cx="532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852044" y="2098994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433927" y="2098993"/>
            <a:ext cx="7672" cy="296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Callout 59"/>
          <p:cNvSpPr/>
          <p:nvPr/>
        </p:nvSpPr>
        <p:spPr>
          <a:xfrm>
            <a:off x="4518779" y="1494309"/>
            <a:ext cx="3769359" cy="2877178"/>
          </a:xfrm>
          <a:prstGeom prst="cloudCallout">
            <a:avLst>
              <a:gd name="adj1" fmla="val 51676"/>
              <a:gd name="adj2" fmla="val 38603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t="15616"/>
          <a:stretch/>
        </p:blipFill>
        <p:spPr>
          <a:xfrm>
            <a:off x="8288138" y="4161004"/>
            <a:ext cx="531944" cy="570001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4318001" y="1494309"/>
            <a:ext cx="4587804" cy="33347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483473" y="3791672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R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/>
          <a:srcRect t="15616"/>
          <a:stretch/>
        </p:blipFill>
        <p:spPr>
          <a:xfrm>
            <a:off x="5680420" y="2143085"/>
            <a:ext cx="381640" cy="40894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811868" y="2501603"/>
            <a:ext cx="61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R</a:t>
            </a:r>
            <a:r>
              <a:rPr lang="en-US" baseline="30000" dirty="0" smtClean="0"/>
              <a:t>*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263" y="3949709"/>
            <a:ext cx="743805" cy="74629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4991956" y="2576192"/>
            <a:ext cx="61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H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301751" y="3857859"/>
            <a:ext cx="73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H </a:t>
            </a:r>
            <a:r>
              <a:rPr lang="en-US" smtClean="0"/>
              <a:t>*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19439" y="1724882"/>
            <a:ext cx="242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Plan = { </a:t>
            </a:r>
            <a:r>
              <a:rPr lang="en-US" sz="1600" dirty="0" smtClean="0">
                <a:solidFill>
                  <a:srgbClr val="7030A0"/>
                </a:solidFill>
              </a:rPr>
              <a:t>a</a:t>
            </a:r>
            <a:r>
              <a:rPr lang="en-US" sz="1600" baseline="-25000" dirty="0" smtClean="0">
                <a:solidFill>
                  <a:srgbClr val="7030A0"/>
                </a:solidFill>
              </a:rPr>
              <a:t>R1</a:t>
            </a:r>
            <a:r>
              <a:rPr lang="en-US" sz="1600" baseline="-25000" dirty="0" smtClean="0"/>
              <a:t>,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245140"/>
                </a:solidFill>
              </a:rPr>
              <a:t>a</a:t>
            </a:r>
            <a:r>
              <a:rPr lang="en-US" sz="1600" baseline="-25000" dirty="0" smtClean="0">
                <a:solidFill>
                  <a:srgbClr val="245140"/>
                </a:solidFill>
              </a:rPr>
              <a:t>H1</a:t>
            </a:r>
            <a:r>
              <a:rPr lang="en-US" sz="1600" baseline="-25000" dirty="0" smtClean="0"/>
              <a:t>,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7030A0"/>
                </a:solidFill>
              </a:rPr>
              <a:t>a</a:t>
            </a:r>
            <a:r>
              <a:rPr lang="en-US" sz="1600" baseline="-25000" dirty="0" smtClean="0">
                <a:solidFill>
                  <a:srgbClr val="7030A0"/>
                </a:solidFill>
              </a:rPr>
              <a:t>R2</a:t>
            </a:r>
            <a:r>
              <a:rPr lang="en-US" sz="1600" dirty="0" smtClean="0"/>
              <a:t>, </a:t>
            </a:r>
            <a:r>
              <a:rPr lang="is-IS" sz="1600" dirty="0"/>
              <a:t>…, </a:t>
            </a:r>
            <a:r>
              <a:rPr lang="is-IS" sz="1600" dirty="0" smtClean="0">
                <a:solidFill>
                  <a:srgbClr val="7030A0"/>
                </a:solidFill>
              </a:rPr>
              <a:t>a</a:t>
            </a:r>
            <a:r>
              <a:rPr lang="is-IS" sz="1600" baseline="-25000" dirty="0" smtClean="0">
                <a:solidFill>
                  <a:srgbClr val="7030A0"/>
                </a:solidFill>
              </a:rPr>
              <a:t>Rn</a:t>
            </a:r>
            <a:r>
              <a:rPr lang="is-IS" sz="1600" baseline="-25000" dirty="0" smtClean="0"/>
              <a:t> </a:t>
            </a:r>
            <a:r>
              <a:rPr lang="is-IS" sz="1600" dirty="0"/>
              <a:t>}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144128" y="1769164"/>
            <a:ext cx="632020" cy="279994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331389" y="1755773"/>
            <a:ext cx="311320" cy="307095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6776147" y="1769163"/>
            <a:ext cx="355998" cy="279995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57350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5444" y="14194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Given </a:t>
            </a:r>
            <a:r>
              <a:rPr lang="en-US" dirty="0" smtClean="0"/>
              <a:t>the goals, objective </a:t>
            </a:r>
            <a:r>
              <a:rPr lang="en-US" dirty="0"/>
              <a:t>is to find a robot </a:t>
            </a:r>
            <a:r>
              <a:rPr lang="en-US" dirty="0" smtClean="0"/>
              <a:t>plan: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3" y="2379785"/>
            <a:ext cx="4777591" cy="62132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064596" y="2379785"/>
            <a:ext cx="2424774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36056" y="3151012"/>
            <a:ext cx="12495" cy="359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13713" y="4846755"/>
            <a:ext cx="2143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CRF trained on </a:t>
            </a:r>
            <a:r>
              <a:rPr lang="en-US" smtClean="0">
                <a:solidFill>
                  <a:srgbClr val="00B050"/>
                </a:solidFill>
              </a:rPr>
              <a:t>team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execution traces π</a:t>
            </a:r>
            <a:r>
              <a:rPr lang="en-US" baseline="-25000" dirty="0" smtClean="0">
                <a:solidFill>
                  <a:srgbClr val="00B050"/>
                </a:solidFill>
              </a:rPr>
              <a:t>C</a:t>
            </a:r>
            <a:endParaRPr lang="en-US" dirty="0" smtClean="0">
              <a:solidFill>
                <a:srgbClr val="00B05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3" y="3774853"/>
            <a:ext cx="6355634" cy="614741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081510" y="3774853"/>
            <a:ext cx="3967875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129809" y="4333608"/>
            <a:ext cx="12495" cy="359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395" y="2014966"/>
            <a:ext cx="562776" cy="564658"/>
          </a:xfrm>
          <a:prstGeom prst="rect">
            <a:avLst/>
          </a:prstGeom>
        </p:spPr>
      </p:pic>
      <p:sp>
        <p:nvSpPr>
          <p:cNvPr id="73" name="Cloud Callout 72"/>
          <p:cNvSpPr/>
          <p:nvPr/>
        </p:nvSpPr>
        <p:spPr>
          <a:xfrm>
            <a:off x="6619635" y="1122315"/>
            <a:ext cx="1815142" cy="861020"/>
          </a:xfrm>
          <a:prstGeom prst="cloudCallout">
            <a:avLst>
              <a:gd name="adj1" fmla="val -34955"/>
              <a:gd name="adj2" fmla="val 515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152746" y="1638888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487649" y="1652192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7385342" y="1537589"/>
            <a:ext cx="1" cy="17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841908" y="1635291"/>
            <a:ext cx="423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7697924" y="1531890"/>
            <a:ext cx="3836" cy="176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8026179" y="1531281"/>
            <a:ext cx="3836" cy="184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Callout 82"/>
          <p:cNvSpPr/>
          <p:nvPr/>
        </p:nvSpPr>
        <p:spPr>
          <a:xfrm>
            <a:off x="6254005" y="1122315"/>
            <a:ext cx="2403698" cy="1537281"/>
          </a:xfrm>
          <a:prstGeom prst="cloudCallout">
            <a:avLst>
              <a:gd name="adj1" fmla="val 41531"/>
              <a:gd name="adj2" fmla="val 39924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5"/>
          <a:srcRect t="15616"/>
          <a:stretch/>
        </p:blipFill>
        <p:spPr>
          <a:xfrm>
            <a:off x="8434777" y="2506347"/>
            <a:ext cx="384835" cy="412367"/>
          </a:xfrm>
          <a:prstGeom prst="rect">
            <a:avLst/>
          </a:prstGeom>
        </p:spPr>
      </p:pic>
      <p:sp>
        <p:nvSpPr>
          <p:cNvPr id="85" name="Rounded Rectangle 84"/>
          <p:cNvSpPr/>
          <p:nvPr/>
        </p:nvSpPr>
        <p:spPr>
          <a:xfrm>
            <a:off x="6168503" y="1122315"/>
            <a:ext cx="2693896" cy="1883718"/>
          </a:xfrm>
          <a:prstGeom prst="roundRect">
            <a:avLst/>
          </a:prstGeom>
          <a:noFill/>
          <a:ln w="19050">
            <a:solidFill>
              <a:srgbClr val="0A1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490181" y="212554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endParaRPr lang="en-US" sz="1200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5"/>
          <a:srcRect t="15616"/>
          <a:stretch/>
        </p:blipFill>
        <p:spPr>
          <a:xfrm>
            <a:off x="6939480" y="1499196"/>
            <a:ext cx="305714" cy="327585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7367359" y="1757105"/>
            <a:ext cx="6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r>
              <a:rPr lang="en-US" sz="1200" baseline="30000" dirty="0" smtClean="0"/>
              <a:t>*</a:t>
            </a:r>
            <a:endParaRPr lang="en-US" sz="1200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441" y="2413523"/>
            <a:ext cx="548297" cy="550131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6429590" y="1771836"/>
            <a:ext cx="610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</a:t>
            </a:r>
            <a:r>
              <a:rPr lang="en-US" sz="1400" baseline="-25000" dirty="0" smtClean="0"/>
              <a:t>H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092096" y="2297295"/>
            <a:ext cx="6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M</a:t>
            </a:r>
            <a:r>
              <a:rPr lang="en-US" sz="1200" baseline="-25000" dirty="0"/>
              <a:t>H</a:t>
            </a:r>
            <a:r>
              <a:rPr lang="en-US" sz="1200" baseline="30000" smtClean="0"/>
              <a:t>*</a:t>
            </a:r>
            <a:endParaRPr lang="en-US" sz="1200" dirty="0"/>
          </a:p>
        </p:txBody>
      </p:sp>
      <p:sp>
        <p:nvSpPr>
          <p:cNvPr id="33" name="Rounded Rectangle 32"/>
          <p:cNvSpPr/>
          <p:nvPr/>
        </p:nvSpPr>
        <p:spPr>
          <a:xfrm>
            <a:off x="7195855" y="1290260"/>
            <a:ext cx="349332" cy="222634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552121" y="1283769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666122" y="1265515"/>
            <a:ext cx="2420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Plan = { </a:t>
            </a:r>
            <a:r>
              <a:rPr lang="en-US" sz="1050" dirty="0" smtClean="0">
                <a:solidFill>
                  <a:srgbClr val="7030A0"/>
                </a:solidFill>
              </a:rPr>
              <a:t>a</a:t>
            </a:r>
            <a:r>
              <a:rPr lang="en-US" sz="1050" baseline="-25000" dirty="0" smtClean="0">
                <a:solidFill>
                  <a:srgbClr val="7030A0"/>
                </a:solidFill>
              </a:rPr>
              <a:t>R1</a:t>
            </a:r>
            <a:r>
              <a:rPr lang="en-US" sz="1050" baseline="-25000" dirty="0" smtClean="0"/>
              <a:t>,</a:t>
            </a:r>
            <a:r>
              <a:rPr lang="en-US" sz="1050" dirty="0" smtClean="0"/>
              <a:t> </a:t>
            </a:r>
            <a:r>
              <a:rPr lang="en-US" sz="1050" dirty="0" smtClean="0">
                <a:solidFill>
                  <a:srgbClr val="245140"/>
                </a:solidFill>
              </a:rPr>
              <a:t>a</a:t>
            </a:r>
            <a:r>
              <a:rPr lang="en-US" sz="1050" baseline="-25000" dirty="0" smtClean="0">
                <a:solidFill>
                  <a:srgbClr val="245140"/>
                </a:solidFill>
              </a:rPr>
              <a:t>H1,</a:t>
            </a:r>
            <a:r>
              <a:rPr lang="en-US" sz="1050" dirty="0" smtClean="0"/>
              <a:t> </a:t>
            </a:r>
            <a:r>
              <a:rPr lang="en-US" sz="1050" dirty="0" smtClean="0">
                <a:solidFill>
                  <a:srgbClr val="7030A0"/>
                </a:solidFill>
              </a:rPr>
              <a:t>a</a:t>
            </a:r>
            <a:r>
              <a:rPr lang="en-US" sz="1050" baseline="-25000" dirty="0" smtClean="0">
                <a:solidFill>
                  <a:srgbClr val="7030A0"/>
                </a:solidFill>
              </a:rPr>
              <a:t>R2</a:t>
            </a:r>
            <a:r>
              <a:rPr lang="en-US" sz="1050" dirty="0" smtClean="0"/>
              <a:t>, </a:t>
            </a:r>
            <a:r>
              <a:rPr lang="is-IS" sz="1050" dirty="0"/>
              <a:t>…, </a:t>
            </a:r>
            <a:r>
              <a:rPr lang="is-IS" sz="1050" dirty="0" smtClean="0">
                <a:solidFill>
                  <a:srgbClr val="7030A0"/>
                </a:solidFill>
              </a:rPr>
              <a:t>a</a:t>
            </a:r>
            <a:r>
              <a:rPr lang="is-IS" sz="1050" baseline="-25000" dirty="0" smtClean="0">
                <a:solidFill>
                  <a:srgbClr val="7030A0"/>
                </a:solidFill>
              </a:rPr>
              <a:t>Rn</a:t>
            </a:r>
            <a:r>
              <a:rPr lang="is-IS" sz="1050" baseline="-25000" dirty="0" smtClean="0"/>
              <a:t> </a:t>
            </a:r>
            <a:r>
              <a:rPr lang="is-IS" sz="1050" dirty="0"/>
              <a:t>}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895688" y="1287503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1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5955" y="552562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Semantic Labels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5444" y="1419427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Semantic class labels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Robot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working its own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goal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Robot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helping the human </a:t>
            </a:r>
            <a:endParaRPr lang="en-US" sz="22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Robot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being disruptive to the human’s goal </a:t>
            </a:r>
            <a:endParaRPr lang="en-US" sz="22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Human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performing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his/her goal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Human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helping the robot goal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Human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performing non-optimal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actions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44" y="1964806"/>
            <a:ext cx="4110278" cy="23530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09000" y="2400300"/>
            <a:ext cx="496207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2" idx="0"/>
          </p:cNvCxnSpPr>
          <p:nvPr/>
        </p:nvCxnSpPr>
        <p:spPr>
          <a:xfrm>
            <a:off x="7102583" y="1964806"/>
            <a:ext cx="0" cy="53709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14161" y="1621533"/>
            <a:ext cx="220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Semantic Class Labels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8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57350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3" name="EXP-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316830"/>
            <a:ext cx="7785100" cy="4379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2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404631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3078" y="1350417"/>
            <a:ext cx="611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There </a:t>
            </a:r>
            <a:r>
              <a:rPr lang="en-US" dirty="0" smtClean="0"/>
              <a:t>exists </a:t>
            </a:r>
            <a:r>
              <a:rPr lang="en-US" dirty="0"/>
              <a:t>work on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generating legible robot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motions</a:t>
            </a:r>
            <a:r>
              <a:rPr lang="en-US" baseline="30000" dirty="0" smtClean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Two different </a:t>
            </a:r>
            <a:r>
              <a:rPr lang="en-US" dirty="0"/>
              <a:t>task plans may map to exactly </a:t>
            </a:r>
            <a:r>
              <a:rPr lang="en-US" dirty="0" smtClean="0"/>
              <a:t>same motions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31560" y="1343469"/>
            <a:ext cx="6272640" cy="646331"/>
          </a:xfrm>
          <a:prstGeom prst="round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73078" y="2759711"/>
            <a:ext cx="6261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Model learning </a:t>
            </a:r>
            <a:r>
              <a:rPr lang="en-US" dirty="0" smtClean="0"/>
              <a:t>via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learning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from </a:t>
            </a:r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demonstration</a:t>
            </a:r>
            <a:r>
              <a:rPr lang="en-US" baseline="30000" smtClean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inverse </a:t>
            </a:r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reinforcement </a:t>
            </a:r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learning</a:t>
            </a:r>
            <a:r>
              <a:rPr lang="en-US" baseline="3000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, cross-training</a:t>
            </a:r>
            <a:r>
              <a:rPr lang="en-US" baseline="3000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and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tutoring </a:t>
            </a:r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systems</a:t>
            </a:r>
            <a:r>
              <a:rPr lang="en-US" baseline="30000" smtClean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Previous approaches are about how one agent teaches the other agent in terms of its plan preference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Note that a preferred plan may not always be an expected plan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06754" y="2759710"/>
            <a:ext cx="6428075" cy="1709571"/>
          </a:xfrm>
          <a:prstGeom prst="round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62191" y="4469281"/>
            <a:ext cx="6117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chemeClr val="accent5"/>
                </a:solidFill>
              </a:rPr>
              <a:t>We are addressing the question of what humans would expect the robot to do rather than what humans themselves would do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997" y="1957848"/>
            <a:ext cx="611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chemeClr val="accent5"/>
                </a:solidFill>
              </a:rPr>
              <a:t>We are working with task planning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6754" y="5504804"/>
            <a:ext cx="7205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1:</a:t>
            </a:r>
            <a:r>
              <a:rPr lang="en-US" sz="1400" dirty="0" smtClean="0"/>
              <a:t>  </a:t>
            </a:r>
            <a:r>
              <a:rPr lang="en-US" sz="1400" dirty="0"/>
              <a:t>A. </a:t>
            </a:r>
            <a:r>
              <a:rPr lang="en-US" sz="1400" dirty="0" smtClean="0"/>
              <a:t>Dragan and S. </a:t>
            </a:r>
            <a:r>
              <a:rPr lang="en-US" sz="1400" dirty="0" err="1" smtClean="0"/>
              <a:t>Srinivasa</a:t>
            </a:r>
            <a:r>
              <a:rPr lang="en-US" sz="1400" dirty="0" smtClean="0"/>
              <a:t>, 2013,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:</a:t>
            </a:r>
            <a:r>
              <a:rPr lang="en-US" sz="1400" dirty="0" smtClean="0"/>
              <a:t> </a:t>
            </a:r>
            <a:r>
              <a:rPr lang="en-US" sz="1400" dirty="0"/>
              <a:t>B.D. </a:t>
            </a:r>
            <a:r>
              <a:rPr lang="en-US" sz="1400" dirty="0" smtClean="0"/>
              <a:t>Argall et al</a:t>
            </a:r>
            <a:r>
              <a:rPr lang="en-US" sz="1400" i="1" dirty="0" smtClean="0"/>
              <a:t>.</a:t>
            </a:r>
            <a:r>
              <a:rPr lang="en-US" sz="1400" dirty="0" smtClean="0"/>
              <a:t>, 2009,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3:</a:t>
            </a:r>
            <a:r>
              <a:rPr lang="en-US" sz="1400" dirty="0" smtClean="0"/>
              <a:t> P. </a:t>
            </a:r>
            <a:r>
              <a:rPr lang="en-US" sz="1400" dirty="0" err="1"/>
              <a:t>Abbeel</a:t>
            </a:r>
            <a:r>
              <a:rPr lang="en-US" sz="1400" dirty="0"/>
              <a:t> and </a:t>
            </a:r>
            <a:r>
              <a:rPr lang="en-US" sz="1400" dirty="0" smtClean="0"/>
              <a:t>A. Ng, 2004, </a:t>
            </a:r>
          </a:p>
          <a:p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4:</a:t>
            </a:r>
            <a:r>
              <a:rPr lang="en-US" sz="1400" dirty="0" smtClean="0"/>
              <a:t> </a:t>
            </a:r>
            <a:r>
              <a:rPr lang="en-US" sz="1400" dirty="0"/>
              <a:t>S. </a:t>
            </a:r>
            <a:r>
              <a:rPr lang="en-US" sz="1400" dirty="0" err="1"/>
              <a:t>Nikolaidis</a:t>
            </a:r>
            <a:r>
              <a:rPr lang="en-US" sz="1400" dirty="0"/>
              <a:t> </a:t>
            </a:r>
            <a:r>
              <a:rPr lang="en-US" sz="1400" dirty="0" smtClean="0"/>
              <a:t>et al. 2015,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:</a:t>
            </a:r>
            <a:r>
              <a:rPr lang="en-US" sz="1400" dirty="0" smtClean="0"/>
              <a:t> </a:t>
            </a:r>
            <a:r>
              <a:rPr lang="en-US" sz="1400" dirty="0"/>
              <a:t>T. </a:t>
            </a:r>
            <a:r>
              <a:rPr lang="en-US" sz="1400" dirty="0" smtClean="0"/>
              <a:t>Murray, 1999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136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5144" y="329298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75443" y="1028700"/>
            <a:ext cx="52616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buFont typeface="Arial" charset="0"/>
              <a:buChar char="•"/>
            </a:pPr>
            <a:r>
              <a:rPr lang="en-US" sz="2400" dirty="0"/>
              <a:t>Introduced the explicability measure for task planning</a:t>
            </a:r>
          </a:p>
          <a:p>
            <a:pPr marL="342900" lvl="0" indent="-342900" defTabSz="914400">
              <a:buFont typeface="Arial" charset="0"/>
              <a:buChar char="•"/>
            </a:pPr>
            <a:endParaRPr lang="en-US" sz="2400" dirty="0"/>
          </a:p>
          <a:p>
            <a:pPr marL="342900" lvl="0" indent="-342900" defTabSz="914400">
              <a:buFont typeface="Arial" charset="0"/>
              <a:buChar char="•"/>
            </a:pPr>
            <a:r>
              <a:rPr lang="en-US" sz="2400" dirty="0"/>
              <a:t>Incorporated this measure as a heuristic in our search process</a:t>
            </a:r>
          </a:p>
          <a:p>
            <a:pPr marL="342900" lvl="0" indent="-342900" defTabSz="914400">
              <a:buFont typeface="Arial" charset="0"/>
              <a:buChar char="•"/>
            </a:pPr>
            <a:endParaRPr lang="en-US" sz="2400" dirty="0"/>
          </a:p>
          <a:p>
            <a:pPr marL="342900" lvl="0" indent="-342900" defTabSz="914400">
              <a:buFont typeface="Arial" charset="0"/>
              <a:buChar char="•"/>
            </a:pPr>
            <a:r>
              <a:rPr lang="en-US" sz="2400" dirty="0"/>
              <a:t>Investigated two general scenarios for planning with explicability</a:t>
            </a:r>
          </a:p>
          <a:p>
            <a:pPr marL="800100" lvl="1" indent="-342900" defTabSz="914400">
              <a:buFont typeface="Wingdings" charset="2"/>
              <a:buChar char="§"/>
            </a:pPr>
            <a:r>
              <a:rPr lang="en-US" sz="2400" dirty="0"/>
              <a:t>Human as a passive observer </a:t>
            </a:r>
          </a:p>
          <a:p>
            <a:pPr marL="800100" lvl="1" indent="-342900" defTabSz="914400">
              <a:buFont typeface="Wingdings" charset="2"/>
              <a:buChar char="§"/>
            </a:pPr>
            <a:r>
              <a:rPr lang="en-US" sz="2400" dirty="0"/>
              <a:t>Human-robot peer-to-peer teams</a:t>
            </a:r>
          </a:p>
          <a:p>
            <a:pPr marL="342900" lvl="0" indent="-342900" defTabSz="914400">
              <a:buFont typeface="Arial" charset="0"/>
              <a:buChar char="•"/>
            </a:pPr>
            <a:endParaRPr lang="en-US" sz="2400" dirty="0"/>
          </a:p>
          <a:p>
            <a:pPr marL="342900" lvl="0" indent="-342900" defTabSz="914400">
              <a:buFont typeface="Arial" charset="0"/>
              <a:buChar char="•"/>
            </a:pPr>
            <a:r>
              <a:rPr lang="en-US" sz="2400" dirty="0"/>
              <a:t>Evaluated task scenarios using physical robot experiments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2" y="2354842"/>
            <a:ext cx="562776" cy="564658"/>
          </a:xfrm>
          <a:prstGeom prst="rect">
            <a:avLst/>
          </a:prstGeom>
        </p:spPr>
      </p:pic>
      <p:sp>
        <p:nvSpPr>
          <p:cNvPr id="24" name="Cloud Callout 23"/>
          <p:cNvSpPr/>
          <p:nvPr/>
        </p:nvSpPr>
        <p:spPr>
          <a:xfrm>
            <a:off x="6480842" y="1462191"/>
            <a:ext cx="1815142" cy="861020"/>
          </a:xfrm>
          <a:prstGeom prst="cloudCallout">
            <a:avLst>
              <a:gd name="adj1" fmla="val -34955"/>
              <a:gd name="adj2" fmla="val 515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071883" y="1583483"/>
            <a:ext cx="349332" cy="222634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013953" y="1978764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8856" y="1992068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28149" y="1576992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7246549" y="1877465"/>
            <a:ext cx="1" cy="17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03115" y="1975167"/>
            <a:ext cx="423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84482" y="1546044"/>
            <a:ext cx="2420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Plan = { a</a:t>
            </a:r>
            <a:r>
              <a:rPr lang="en-US" sz="1100" baseline="-25000" dirty="0"/>
              <a:t>1,</a:t>
            </a:r>
            <a:r>
              <a:rPr lang="en-US" sz="1100" dirty="0"/>
              <a:t> a</a:t>
            </a:r>
            <a:r>
              <a:rPr lang="en-US" sz="1100" baseline="-25000" dirty="0"/>
              <a:t>2,</a:t>
            </a:r>
            <a:r>
              <a:rPr lang="en-US" sz="1100" dirty="0"/>
              <a:t> a</a:t>
            </a:r>
            <a:r>
              <a:rPr lang="en-US" sz="1100" baseline="-25000" dirty="0"/>
              <a:t>3</a:t>
            </a:r>
            <a:r>
              <a:rPr lang="en-US" sz="1100" dirty="0"/>
              <a:t>, </a:t>
            </a:r>
            <a:r>
              <a:rPr lang="is-IS" sz="1100" dirty="0"/>
              <a:t>…, a</a:t>
            </a:r>
            <a:r>
              <a:rPr lang="is-IS" sz="1100" baseline="-25000" dirty="0"/>
              <a:t>n </a:t>
            </a:r>
            <a:r>
              <a:rPr lang="is-IS" sz="1100" dirty="0"/>
              <a:t>}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7559131" y="1871766"/>
            <a:ext cx="3836" cy="176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887386" y="1871157"/>
            <a:ext cx="3836" cy="184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loud Callout 33"/>
          <p:cNvSpPr/>
          <p:nvPr/>
        </p:nvSpPr>
        <p:spPr>
          <a:xfrm>
            <a:off x="6115212" y="1462191"/>
            <a:ext cx="2403698" cy="1537281"/>
          </a:xfrm>
          <a:prstGeom prst="cloudCallout">
            <a:avLst>
              <a:gd name="adj1" fmla="val 41531"/>
              <a:gd name="adj2" fmla="val 39924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/>
          <a:srcRect t="15616"/>
          <a:stretch/>
        </p:blipFill>
        <p:spPr>
          <a:xfrm>
            <a:off x="8295984" y="2846223"/>
            <a:ext cx="384835" cy="41236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6029710" y="1462191"/>
            <a:ext cx="2693896" cy="1883718"/>
          </a:xfrm>
          <a:prstGeom prst="roundRect">
            <a:avLst/>
          </a:prstGeom>
          <a:noFill/>
          <a:ln w="19050">
            <a:solidFill>
              <a:srgbClr val="0A1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351388" y="2465423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7228566" y="2096981"/>
            <a:ext cx="6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r>
              <a:rPr lang="en-US" sz="1200" baseline="30000" dirty="0" smtClean="0"/>
              <a:t>*</a:t>
            </a:r>
            <a:endParaRPr lang="en-US" sz="1200" dirty="0"/>
          </a:p>
        </p:txBody>
      </p:sp>
      <p:sp>
        <p:nvSpPr>
          <p:cNvPr id="39" name="Rounded Rectangle 38"/>
          <p:cNvSpPr/>
          <p:nvPr/>
        </p:nvSpPr>
        <p:spPr>
          <a:xfrm>
            <a:off x="7771716" y="1580726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t="15616"/>
          <a:stretch/>
        </p:blipFill>
        <p:spPr>
          <a:xfrm>
            <a:off x="6800687" y="1839072"/>
            <a:ext cx="305714" cy="32758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05" y="4716034"/>
            <a:ext cx="562776" cy="564658"/>
          </a:xfrm>
          <a:prstGeom prst="rect">
            <a:avLst/>
          </a:prstGeom>
        </p:spPr>
      </p:pic>
      <p:sp>
        <p:nvSpPr>
          <p:cNvPr id="83" name="Cloud Callout 82"/>
          <p:cNvSpPr/>
          <p:nvPr/>
        </p:nvSpPr>
        <p:spPr>
          <a:xfrm>
            <a:off x="6500045" y="3823383"/>
            <a:ext cx="1815142" cy="861020"/>
          </a:xfrm>
          <a:prstGeom prst="cloudCallout">
            <a:avLst>
              <a:gd name="adj1" fmla="val -34955"/>
              <a:gd name="adj2" fmla="val 515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7091086" y="3944675"/>
            <a:ext cx="349332" cy="222634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033156" y="4339956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368059" y="4353260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en-US" sz="1100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447352" y="3938184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/>
          <p:cNvCxnSpPr/>
          <p:nvPr/>
        </p:nvCxnSpPr>
        <p:spPr>
          <a:xfrm flipH="1">
            <a:off x="7265752" y="4238657"/>
            <a:ext cx="1" cy="17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722318" y="4336359"/>
            <a:ext cx="423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goal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561353" y="3919930"/>
            <a:ext cx="2420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Plan = { </a:t>
            </a:r>
            <a:r>
              <a:rPr lang="en-US" sz="1050" dirty="0" smtClean="0">
                <a:solidFill>
                  <a:srgbClr val="7030A0"/>
                </a:solidFill>
              </a:rPr>
              <a:t>a</a:t>
            </a:r>
            <a:r>
              <a:rPr lang="en-US" sz="1050" baseline="-25000" dirty="0" smtClean="0">
                <a:solidFill>
                  <a:srgbClr val="7030A0"/>
                </a:solidFill>
              </a:rPr>
              <a:t>R1</a:t>
            </a:r>
            <a:r>
              <a:rPr lang="en-US" sz="1050" baseline="-25000" dirty="0" smtClean="0"/>
              <a:t>,</a:t>
            </a:r>
            <a:r>
              <a:rPr lang="en-US" sz="1050" dirty="0" smtClean="0"/>
              <a:t> </a:t>
            </a:r>
            <a:r>
              <a:rPr lang="en-US" sz="1050" dirty="0" smtClean="0">
                <a:solidFill>
                  <a:srgbClr val="245140"/>
                </a:solidFill>
              </a:rPr>
              <a:t>a</a:t>
            </a:r>
            <a:r>
              <a:rPr lang="en-US" sz="1050" baseline="-25000" dirty="0" smtClean="0">
                <a:solidFill>
                  <a:srgbClr val="245140"/>
                </a:solidFill>
              </a:rPr>
              <a:t>H1,</a:t>
            </a:r>
            <a:r>
              <a:rPr lang="en-US" sz="1050" dirty="0" smtClean="0"/>
              <a:t> </a:t>
            </a:r>
            <a:r>
              <a:rPr lang="en-US" sz="1050" dirty="0" smtClean="0">
                <a:solidFill>
                  <a:srgbClr val="7030A0"/>
                </a:solidFill>
              </a:rPr>
              <a:t>a</a:t>
            </a:r>
            <a:r>
              <a:rPr lang="en-US" sz="1050" baseline="-25000" dirty="0" smtClean="0">
                <a:solidFill>
                  <a:srgbClr val="7030A0"/>
                </a:solidFill>
              </a:rPr>
              <a:t>R2</a:t>
            </a:r>
            <a:r>
              <a:rPr lang="en-US" sz="1050" dirty="0" smtClean="0"/>
              <a:t>, </a:t>
            </a:r>
            <a:r>
              <a:rPr lang="is-IS" sz="1050" dirty="0"/>
              <a:t>…, </a:t>
            </a:r>
            <a:r>
              <a:rPr lang="is-IS" sz="1050" dirty="0" smtClean="0">
                <a:solidFill>
                  <a:srgbClr val="7030A0"/>
                </a:solidFill>
              </a:rPr>
              <a:t>a</a:t>
            </a:r>
            <a:r>
              <a:rPr lang="is-IS" sz="1050" baseline="-25000" dirty="0" smtClean="0">
                <a:solidFill>
                  <a:srgbClr val="7030A0"/>
                </a:solidFill>
              </a:rPr>
              <a:t>Rn</a:t>
            </a:r>
            <a:r>
              <a:rPr lang="is-IS" sz="1050" baseline="-25000" dirty="0" smtClean="0"/>
              <a:t> </a:t>
            </a:r>
            <a:r>
              <a:rPr lang="is-IS" sz="1050" dirty="0"/>
              <a:t>}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7578334" y="4232958"/>
            <a:ext cx="3836" cy="176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7906589" y="4232349"/>
            <a:ext cx="3836" cy="184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loud Callout 92"/>
          <p:cNvSpPr/>
          <p:nvPr/>
        </p:nvSpPr>
        <p:spPr>
          <a:xfrm>
            <a:off x="6134415" y="3823383"/>
            <a:ext cx="2403698" cy="1537281"/>
          </a:xfrm>
          <a:prstGeom prst="cloudCallout">
            <a:avLst>
              <a:gd name="adj1" fmla="val 41531"/>
              <a:gd name="adj2" fmla="val 39924"/>
            </a:avLst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4"/>
          <a:srcRect t="15616"/>
          <a:stretch/>
        </p:blipFill>
        <p:spPr>
          <a:xfrm>
            <a:off x="8315187" y="5207415"/>
            <a:ext cx="384835" cy="412367"/>
          </a:xfrm>
          <a:prstGeom prst="rect">
            <a:avLst/>
          </a:prstGeom>
        </p:spPr>
      </p:pic>
      <p:sp>
        <p:nvSpPr>
          <p:cNvPr id="95" name="Rounded Rectangle 94"/>
          <p:cNvSpPr/>
          <p:nvPr/>
        </p:nvSpPr>
        <p:spPr>
          <a:xfrm>
            <a:off x="6048913" y="3823383"/>
            <a:ext cx="2693896" cy="1883718"/>
          </a:xfrm>
          <a:prstGeom prst="roundRect">
            <a:avLst/>
          </a:prstGeom>
          <a:noFill/>
          <a:ln w="19050">
            <a:solidFill>
              <a:srgbClr val="0A1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370591" y="4826615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endParaRPr lang="en-US" sz="1200" dirty="0"/>
          </a:p>
        </p:txBody>
      </p:sp>
      <p:sp>
        <p:nvSpPr>
          <p:cNvPr id="97" name="Rounded Rectangle 96"/>
          <p:cNvSpPr/>
          <p:nvPr/>
        </p:nvSpPr>
        <p:spPr>
          <a:xfrm>
            <a:off x="7790919" y="3941918"/>
            <a:ext cx="219143" cy="23844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4"/>
          <a:srcRect t="15616"/>
          <a:stretch/>
        </p:blipFill>
        <p:spPr>
          <a:xfrm>
            <a:off x="6819890" y="4200264"/>
            <a:ext cx="305714" cy="327585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7247769" y="4458173"/>
            <a:ext cx="6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</a:t>
            </a:r>
            <a:r>
              <a:rPr lang="en-US" sz="1200" baseline="-25000" dirty="0" smtClean="0"/>
              <a:t>R</a:t>
            </a:r>
            <a:r>
              <a:rPr lang="en-US" sz="1200" baseline="30000" dirty="0" smtClean="0"/>
              <a:t>*</a:t>
            </a:r>
            <a:endParaRPr lang="en-US" sz="12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851" y="5114591"/>
            <a:ext cx="548297" cy="550131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6310000" y="4472904"/>
            <a:ext cx="610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</a:t>
            </a:r>
            <a:r>
              <a:rPr lang="en-US" sz="1400" baseline="-25000" dirty="0" smtClean="0"/>
              <a:t>H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5972506" y="4998363"/>
            <a:ext cx="6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M</a:t>
            </a:r>
            <a:r>
              <a:rPr lang="en-US" sz="1200" baseline="-25000" dirty="0"/>
              <a:t>H</a:t>
            </a:r>
            <a:r>
              <a:rPr lang="en-US" sz="1200" baseline="3000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89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72" y="129157"/>
            <a:ext cx="8597735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Explicability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55354" y="1830011"/>
            <a:ext cx="2454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Human’s expectation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of agent behavior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6299" y="1908088"/>
            <a:ext cx="1789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Explicability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6200000">
            <a:off x="5954531" y="1739841"/>
            <a:ext cx="182890" cy="7848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396382" y="1795147"/>
            <a:ext cx="2641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Hidden in human’s mind</a:t>
            </a:r>
            <a:endParaRPr lang="en-US" sz="2000" dirty="0"/>
          </a:p>
        </p:txBody>
      </p:sp>
      <p:sp>
        <p:nvSpPr>
          <p:cNvPr id="23" name="Rounded Rectangle 22"/>
          <p:cNvSpPr/>
          <p:nvPr/>
        </p:nvSpPr>
        <p:spPr>
          <a:xfrm>
            <a:off x="3155354" y="1817884"/>
            <a:ext cx="2368184" cy="7016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6200000">
            <a:off x="2326223" y="1733357"/>
            <a:ext cx="182890" cy="7848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09319" y="873590"/>
            <a:ext cx="847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the reasons, explicability is important for human-human teams, so it is for human-robot teams.</a:t>
            </a:r>
          </a:p>
        </p:txBody>
      </p:sp>
    </p:spTree>
    <p:extLst>
      <p:ext uri="{BB962C8B-B14F-4D97-AF65-F5344CB8AC3E}">
        <p14:creationId xmlns:p14="http://schemas.microsoft.com/office/powerpoint/2010/main" val="63976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72" y="129157"/>
            <a:ext cx="8597735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Explicability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55354" y="1830011"/>
            <a:ext cx="2454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Human’s expectation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of agent behavior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6299" y="1908088"/>
            <a:ext cx="1789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Explicability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6200000">
            <a:off x="5954531" y="1739841"/>
            <a:ext cx="182890" cy="7848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396382" y="1795147"/>
            <a:ext cx="2641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Hidden in human’s mind</a:t>
            </a:r>
            <a:endParaRPr lang="en-US" sz="2000" dirty="0"/>
          </a:p>
        </p:txBody>
      </p:sp>
      <p:sp>
        <p:nvSpPr>
          <p:cNvPr id="23" name="Rounded Rectangle 22"/>
          <p:cNvSpPr/>
          <p:nvPr/>
        </p:nvSpPr>
        <p:spPr>
          <a:xfrm>
            <a:off x="3155354" y="1817884"/>
            <a:ext cx="2368184" cy="7016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6200000">
            <a:off x="2326223" y="1733357"/>
            <a:ext cx="182890" cy="7848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09319" y="873590"/>
            <a:ext cx="847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the reasons, explicability is important for human-human teams, so too it is important for human-robot teams.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9319" y="2593593"/>
            <a:ext cx="8585143" cy="344097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/>
          <a:srcRect l="-3606" t="8388" r="-1" b="7971"/>
          <a:stretch/>
        </p:blipFill>
        <p:spPr>
          <a:xfrm>
            <a:off x="4896860" y="3080463"/>
            <a:ext cx="3512232" cy="257153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41095" y="2621010"/>
            <a:ext cx="280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Clear a cluttered </a:t>
            </a:r>
            <a:r>
              <a:rPr lang="en-US" dirty="0" smtClean="0"/>
              <a:t>table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2077062" y="3922762"/>
            <a:ext cx="5502" cy="15322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065341" y="3873440"/>
            <a:ext cx="1852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Keep books </a:t>
            </a:r>
            <a:r>
              <a:rPr lang="en-US" sz="1600" smtClean="0">
                <a:solidFill>
                  <a:srgbClr val="00B050"/>
                </a:solidFill>
              </a:rPr>
              <a:t>on shelf</a:t>
            </a:r>
            <a:endParaRPr lang="en-US" sz="1600" dirty="0" smtClean="0">
              <a:solidFill>
                <a:srgbClr val="00B05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11509" y="4325925"/>
            <a:ext cx="1115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Keep </a:t>
            </a:r>
            <a:r>
              <a:rPr lang="en-US" sz="1600" smtClean="0">
                <a:solidFill>
                  <a:srgbClr val="00B050"/>
                </a:solidFill>
              </a:rPr>
              <a:t>the 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coffee mug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34830" y="5051327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dirty="0" smtClean="0">
                <a:solidFill>
                  <a:srgbClr val="00B050"/>
                </a:solidFill>
              </a:rPr>
              <a:t>Keep pen </a:t>
            </a:r>
            <a:r>
              <a:rPr lang="en-US" sz="1600">
                <a:solidFill>
                  <a:srgbClr val="00B050"/>
                </a:solidFill>
              </a:rPr>
              <a:t>in </a:t>
            </a:r>
            <a:endParaRPr lang="en-US" sz="160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pen </a:t>
            </a:r>
            <a:r>
              <a:rPr lang="en-US" sz="1600" dirty="0">
                <a:solidFill>
                  <a:srgbClr val="00B050"/>
                </a:solidFill>
              </a:rPr>
              <a:t>holder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5362" y="4352155"/>
            <a:ext cx="149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Push the items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off the table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831575" y="3525530"/>
            <a:ext cx="172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Move to the table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792848" y="3922762"/>
            <a:ext cx="577967" cy="412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377815" y="4409924"/>
            <a:ext cx="158150" cy="58570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31575" y="5032521"/>
            <a:ext cx="621785" cy="4225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752780" y="3550341"/>
            <a:ext cx="0" cy="30828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2094982" y="3551283"/>
            <a:ext cx="5332" cy="318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4"/>
          <a:srcRect t="15616"/>
          <a:stretch/>
        </p:blipFill>
        <p:spPr>
          <a:xfrm>
            <a:off x="1444304" y="3097968"/>
            <a:ext cx="429370" cy="460087"/>
          </a:xfrm>
          <a:prstGeom prst="rect">
            <a:avLst/>
          </a:prstGeom>
        </p:spPr>
      </p:pic>
      <p:sp>
        <p:nvSpPr>
          <p:cNvPr id="75" name="Cloud Callout 74"/>
          <p:cNvSpPr/>
          <p:nvPr/>
        </p:nvSpPr>
        <p:spPr>
          <a:xfrm>
            <a:off x="2619231" y="2962297"/>
            <a:ext cx="965742" cy="521816"/>
          </a:xfrm>
          <a:prstGeom prst="cloudCallout">
            <a:avLst>
              <a:gd name="adj1" fmla="val 63227"/>
              <a:gd name="adj2" fmla="val -384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4"/>
          <a:srcRect t="15616"/>
          <a:stretch/>
        </p:blipFill>
        <p:spPr>
          <a:xfrm>
            <a:off x="2900501" y="3080463"/>
            <a:ext cx="341748" cy="366197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15845" y="3484113"/>
            <a:ext cx="172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Move to the table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57536" y="5505812"/>
            <a:ext cx="140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Table is clear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313" y="2981393"/>
            <a:ext cx="579249" cy="581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86" b="98000" l="2571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8216" y="4409924"/>
            <a:ext cx="343160" cy="3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4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72" y="129157"/>
            <a:ext cx="8597735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Explicability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55354" y="1830011"/>
            <a:ext cx="2454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Human’s expectation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of agent behavior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6299" y="1908088"/>
            <a:ext cx="1789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Explicability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6200000">
            <a:off x="5954531" y="1739841"/>
            <a:ext cx="182890" cy="7848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396382" y="1795147"/>
            <a:ext cx="2641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Hidden in human’s mind</a:t>
            </a:r>
            <a:endParaRPr lang="en-US" sz="2000" dirty="0"/>
          </a:p>
        </p:txBody>
      </p:sp>
      <p:sp>
        <p:nvSpPr>
          <p:cNvPr id="23" name="Rounded Rectangle 22"/>
          <p:cNvSpPr/>
          <p:nvPr/>
        </p:nvSpPr>
        <p:spPr>
          <a:xfrm>
            <a:off x="3155354" y="1817884"/>
            <a:ext cx="2368184" cy="7016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6200000">
            <a:off x="2326223" y="1733357"/>
            <a:ext cx="182890" cy="7848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09319" y="873590"/>
            <a:ext cx="847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the reasons, explicability is important for human-human teams, so too it is important for human-robot teams.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9319" y="2593593"/>
            <a:ext cx="8585143" cy="344097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41095" y="2621010"/>
            <a:ext cx="280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Clear a cluttered </a:t>
            </a:r>
            <a:r>
              <a:rPr lang="en-US" dirty="0" smtClean="0"/>
              <a:t>table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2077062" y="3922762"/>
            <a:ext cx="5502" cy="15322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511509" y="4325925"/>
            <a:ext cx="1115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Keep </a:t>
            </a:r>
            <a:r>
              <a:rPr lang="en-US" sz="1600" smtClean="0">
                <a:solidFill>
                  <a:srgbClr val="00B050"/>
                </a:solidFill>
              </a:rPr>
              <a:t>the 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coffee mug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34830" y="5051327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dirty="0" smtClean="0">
                <a:solidFill>
                  <a:srgbClr val="00B050"/>
                </a:solidFill>
              </a:rPr>
              <a:t>Keep pen </a:t>
            </a:r>
            <a:r>
              <a:rPr lang="en-US" sz="1600">
                <a:solidFill>
                  <a:srgbClr val="00B050"/>
                </a:solidFill>
              </a:rPr>
              <a:t>in </a:t>
            </a:r>
            <a:endParaRPr lang="en-US" sz="160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pen </a:t>
            </a:r>
            <a:r>
              <a:rPr lang="en-US" sz="1600" dirty="0">
                <a:solidFill>
                  <a:srgbClr val="00B050"/>
                </a:solidFill>
              </a:rPr>
              <a:t>holder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5362" y="4352155"/>
            <a:ext cx="149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Push the items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off the table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831575" y="3525530"/>
            <a:ext cx="172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Move to the table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792848" y="3922762"/>
            <a:ext cx="577967" cy="412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377815" y="4409924"/>
            <a:ext cx="158150" cy="58570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31575" y="5032521"/>
            <a:ext cx="621785" cy="4225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752780" y="3550341"/>
            <a:ext cx="0" cy="30828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2094982" y="3551283"/>
            <a:ext cx="5332" cy="318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/>
          <a:srcRect t="15616"/>
          <a:stretch/>
        </p:blipFill>
        <p:spPr>
          <a:xfrm>
            <a:off x="1444304" y="3097968"/>
            <a:ext cx="429370" cy="460087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15845" y="3484113"/>
            <a:ext cx="172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Move to the table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57536" y="5505812"/>
            <a:ext cx="140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Table is clear</a:t>
            </a:r>
          </a:p>
        </p:txBody>
      </p:sp>
      <p:sp>
        <p:nvSpPr>
          <p:cNvPr id="30" name="Down Arrow 29"/>
          <p:cNvSpPr/>
          <p:nvPr/>
        </p:nvSpPr>
        <p:spPr>
          <a:xfrm rot="16200000">
            <a:off x="5544916" y="3748305"/>
            <a:ext cx="213947" cy="149592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482120" y="3869415"/>
            <a:ext cx="2330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Confusion and surprise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Cognitive load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Safety concerns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26841" y="3759781"/>
            <a:ext cx="20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expectations 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are </a:t>
            </a:r>
            <a:r>
              <a:rPr lang="en-US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met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3926" y="4603242"/>
            <a:ext cx="207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Inexplicability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99076" y="2714948"/>
            <a:ext cx="4090308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Crucial for an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agent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to understand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other agent’s interpretation of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itself.</a:t>
            </a:r>
            <a:endParaRPr lang="en-US" sz="2000" b="1" dirty="0"/>
          </a:p>
        </p:txBody>
      </p:sp>
      <p:sp>
        <p:nvSpPr>
          <p:cNvPr id="36" name="Cloud Callout 35"/>
          <p:cNvSpPr/>
          <p:nvPr/>
        </p:nvSpPr>
        <p:spPr>
          <a:xfrm>
            <a:off x="2619231" y="2962297"/>
            <a:ext cx="965742" cy="521816"/>
          </a:xfrm>
          <a:prstGeom prst="cloudCallout">
            <a:avLst>
              <a:gd name="adj1" fmla="val 63227"/>
              <a:gd name="adj2" fmla="val -384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is-IS" dirty="0" smtClean="0">
              <a:solidFill>
                <a:schemeClr val="tx1"/>
              </a:solidFill>
            </a:endParaRPr>
          </a:p>
          <a:p>
            <a:pPr algn="ctr"/>
            <a:endParaRPr lang="is-I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t="15616"/>
          <a:stretch/>
        </p:blipFill>
        <p:spPr>
          <a:xfrm>
            <a:off x="2900501" y="3080463"/>
            <a:ext cx="341748" cy="36619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13" y="2981393"/>
            <a:ext cx="579249" cy="58118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065341" y="3873440"/>
            <a:ext cx="1852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Keep books </a:t>
            </a:r>
            <a:r>
              <a:rPr lang="en-US" sz="1600" smtClean="0">
                <a:solidFill>
                  <a:srgbClr val="00B050"/>
                </a:solidFill>
              </a:rPr>
              <a:t>on shelf</a:t>
            </a:r>
            <a:endParaRPr lang="en-US" sz="16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8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7752"/>
            <a:ext cx="9334005" cy="683524"/>
          </a:xfrm>
        </p:spPr>
        <p:txBody>
          <a:bodyPr>
            <a:normAutofit/>
          </a:bodyPr>
          <a:lstStyle/>
          <a:p>
            <a:r>
              <a:rPr lang="en-US" sz="3800" dirty="0" smtClean="0"/>
              <a:t>Plan Explicability for Autonomous Robots</a:t>
            </a:r>
            <a:endParaRPr lang="en-US" sz="3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713" b="4331"/>
          <a:stretch/>
        </p:blipFill>
        <p:spPr>
          <a:xfrm>
            <a:off x="192532" y="1642837"/>
            <a:ext cx="3213262" cy="18043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4322" y="4609428"/>
            <a:ext cx="2046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Autonomously </a:t>
            </a:r>
          </a:p>
          <a:p>
            <a:r>
              <a:rPr lang="en-US" dirty="0" smtClean="0"/>
              <a:t>construct task plans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5400000">
            <a:off x="1171947" y="4011947"/>
            <a:ext cx="824928" cy="313593"/>
          </a:xfrm>
          <a:prstGeom prst="rightArrow">
            <a:avLst>
              <a:gd name="adj1" fmla="val 31132"/>
              <a:gd name="adj2" fmla="val 62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7752"/>
            <a:ext cx="9334005" cy="683524"/>
          </a:xfrm>
        </p:spPr>
        <p:txBody>
          <a:bodyPr>
            <a:normAutofit/>
          </a:bodyPr>
          <a:lstStyle/>
          <a:p>
            <a:r>
              <a:rPr lang="en-US" sz="3800" dirty="0" smtClean="0"/>
              <a:t>Plan Explicability for Autonomous Robots</a:t>
            </a:r>
            <a:endParaRPr lang="en-US" sz="3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713" b="4331"/>
          <a:stretch/>
        </p:blipFill>
        <p:spPr>
          <a:xfrm>
            <a:off x="192532" y="1642837"/>
            <a:ext cx="3213262" cy="18043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4322" y="4609428"/>
            <a:ext cx="2046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Autonomously </a:t>
            </a:r>
          </a:p>
          <a:p>
            <a:r>
              <a:rPr lang="en-US" dirty="0" smtClean="0"/>
              <a:t>construct task plans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5400000">
            <a:off x="1171947" y="4011947"/>
            <a:ext cx="824928" cy="313593"/>
          </a:xfrm>
          <a:prstGeom prst="rightArrow">
            <a:avLst>
              <a:gd name="adj1" fmla="val 31132"/>
              <a:gd name="adj2" fmla="val 62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48061" y="3812935"/>
            <a:ext cx="267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</a:t>
            </a:r>
            <a:r>
              <a:rPr lang="en-US" b="1" dirty="0" smtClean="0"/>
              <a:t> </a:t>
            </a:r>
            <a:r>
              <a:rPr lang="en-US" dirty="0" smtClean="0"/>
              <a:t>be </a:t>
            </a:r>
            <a:r>
              <a:rPr lang="en-US" b="1" dirty="0" smtClean="0">
                <a:solidFill>
                  <a:srgbClr val="FF0000"/>
                </a:solidFill>
              </a:rPr>
              <a:t>incomprehensible</a:t>
            </a:r>
            <a:endParaRPr lang="en-US" dirty="0" smtClean="0"/>
          </a:p>
          <a:p>
            <a:r>
              <a:rPr lang="en-US" dirty="0" smtClean="0"/>
              <a:t>&amp; result in </a:t>
            </a:r>
            <a:r>
              <a:rPr lang="en-US" b="1" dirty="0" smtClean="0">
                <a:solidFill>
                  <a:srgbClr val="FF0000"/>
                </a:solidFill>
              </a:rPr>
              <a:t>safety concerns 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567756" y="4993298"/>
            <a:ext cx="2105844" cy="151665"/>
          </a:xfrm>
          <a:prstGeom prst="rightArrow">
            <a:avLst>
              <a:gd name="adj1" fmla="val 31132"/>
              <a:gd name="adj2" fmla="val 621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510763">
            <a:off x="2439694" y="4229841"/>
            <a:ext cx="142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Optimal Plan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54798" b="60366"/>
          <a:stretch/>
        </p:blipFill>
        <p:spPr>
          <a:xfrm flipH="1">
            <a:off x="5152922" y="2340737"/>
            <a:ext cx="1228991" cy="6465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2730" r="40773"/>
          <a:stretch/>
        </p:blipFill>
        <p:spPr>
          <a:xfrm>
            <a:off x="4297149" y="1697972"/>
            <a:ext cx="933544" cy="15526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22" b="100000" l="1875" r="99500">
                        <a14:foregroundMark x1="79875" y1="23010" x2="79875" y2="23010"/>
                        <a14:foregroundMark x1="71375" y1="26125" x2="96625" y2="26125"/>
                        <a14:foregroundMark x1="70125" y1="24913" x2="81750" y2="19031"/>
                        <a14:foregroundMark x1="71750" y1="53287" x2="55375" y2="88235"/>
                        <a14:foregroundMark x1="72000" y1="62284" x2="87375" y2="63841"/>
                        <a14:foregroundMark x1="63625" y1="60208" x2="69125" y2="54498"/>
                        <a14:foregroundMark x1="62875" y1="58478" x2="66000" y2="56920"/>
                        <a14:foregroundMark x1="88125" y1="70069" x2="88125" y2="70069"/>
                        <a14:backgroundMark x1="91750" y1="49827" x2="97375" y2="65398"/>
                        <a14:backgroundMark x1="72375" y1="73183" x2="71125" y2="97751"/>
                      </a14:backgroundRemoval>
                    </a14:imgEffect>
                  </a14:imgLayer>
                </a14:imgProps>
              </a:ext>
            </a:extLst>
          </a:blip>
          <a:srcRect t="289" r="432" b="-515"/>
          <a:stretch/>
        </p:blipFill>
        <p:spPr>
          <a:xfrm>
            <a:off x="6122048" y="1132089"/>
            <a:ext cx="2191877" cy="159407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3931431" y="956582"/>
            <a:ext cx="4829575" cy="2379569"/>
          </a:xfrm>
          <a:prstGeom prst="roundRect">
            <a:avLst/>
          </a:prstGeom>
          <a:solidFill>
            <a:schemeClr val="accent3">
              <a:lumMod val="75000"/>
              <a:alpha val="17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160076">
            <a:off x="2510829" y="5509964"/>
            <a:ext cx="2051776" cy="180125"/>
          </a:xfrm>
          <a:prstGeom prst="rightArrow">
            <a:avLst>
              <a:gd name="adj1" fmla="val 31132"/>
              <a:gd name="adj2" fmla="val 621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0516057">
            <a:off x="2517905" y="4386438"/>
            <a:ext cx="2029906" cy="237260"/>
          </a:xfrm>
          <a:prstGeom prst="rightArrow">
            <a:avLst>
              <a:gd name="adj1" fmla="val 31132"/>
              <a:gd name="adj2" fmla="val 621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26122" y="4703743"/>
            <a:ext cx="186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Candidate plans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1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7752"/>
            <a:ext cx="9334005" cy="683524"/>
          </a:xfrm>
        </p:spPr>
        <p:txBody>
          <a:bodyPr>
            <a:normAutofit/>
          </a:bodyPr>
          <a:lstStyle/>
          <a:p>
            <a:r>
              <a:rPr lang="en-US" sz="3800" dirty="0" smtClean="0"/>
              <a:t>Plan Explicability for Autonomous Robots</a:t>
            </a:r>
            <a:endParaRPr lang="en-US" sz="3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713" b="4331"/>
          <a:stretch/>
        </p:blipFill>
        <p:spPr>
          <a:xfrm>
            <a:off x="192532" y="1642837"/>
            <a:ext cx="3213262" cy="18043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4322" y="4609428"/>
            <a:ext cx="2046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Autonomously </a:t>
            </a:r>
          </a:p>
          <a:p>
            <a:r>
              <a:rPr lang="en-US" dirty="0" smtClean="0"/>
              <a:t>construct task plans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5400000">
            <a:off x="1171947" y="4011947"/>
            <a:ext cx="824928" cy="313593"/>
          </a:xfrm>
          <a:prstGeom prst="rightArrow">
            <a:avLst>
              <a:gd name="adj1" fmla="val 31132"/>
              <a:gd name="adj2" fmla="val 62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567756" y="4993298"/>
            <a:ext cx="2105844" cy="151665"/>
          </a:xfrm>
          <a:prstGeom prst="rightArrow">
            <a:avLst>
              <a:gd name="adj1" fmla="val 31132"/>
              <a:gd name="adj2" fmla="val 621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510763">
            <a:off x="2439694" y="4229841"/>
            <a:ext cx="142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Optimal Plan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54798" b="60366"/>
          <a:stretch/>
        </p:blipFill>
        <p:spPr>
          <a:xfrm flipH="1">
            <a:off x="5152922" y="2340737"/>
            <a:ext cx="1228991" cy="6465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2730" r="40773"/>
          <a:stretch/>
        </p:blipFill>
        <p:spPr>
          <a:xfrm>
            <a:off x="4297149" y="1697972"/>
            <a:ext cx="933544" cy="15526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22" b="100000" l="1875" r="99500">
                        <a14:foregroundMark x1="79875" y1="23010" x2="79875" y2="23010"/>
                        <a14:foregroundMark x1="71375" y1="26125" x2="96625" y2="26125"/>
                        <a14:foregroundMark x1="70125" y1="24913" x2="81750" y2="19031"/>
                        <a14:foregroundMark x1="71750" y1="53287" x2="55375" y2="88235"/>
                        <a14:foregroundMark x1="72000" y1="62284" x2="87375" y2="63841"/>
                        <a14:foregroundMark x1="63625" y1="60208" x2="69125" y2="54498"/>
                        <a14:foregroundMark x1="62875" y1="58478" x2="66000" y2="56920"/>
                        <a14:foregroundMark x1="88125" y1="70069" x2="88125" y2="70069"/>
                        <a14:backgroundMark x1="91750" y1="49827" x2="97375" y2="65398"/>
                        <a14:backgroundMark x1="72375" y1="73183" x2="71125" y2="97751"/>
                      </a14:backgroundRemoval>
                    </a14:imgEffect>
                  </a14:imgLayer>
                </a14:imgProps>
              </a:ext>
            </a:extLst>
          </a:blip>
          <a:srcRect t="289" r="432" b="-515"/>
          <a:stretch/>
        </p:blipFill>
        <p:spPr>
          <a:xfrm>
            <a:off x="6122048" y="1132089"/>
            <a:ext cx="2191877" cy="159407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3931431" y="956582"/>
            <a:ext cx="4829575" cy="2379569"/>
          </a:xfrm>
          <a:prstGeom prst="roundRect">
            <a:avLst/>
          </a:prstGeom>
          <a:solidFill>
            <a:schemeClr val="accent3">
              <a:lumMod val="75000"/>
              <a:alpha val="17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160076">
            <a:off x="2510829" y="5509964"/>
            <a:ext cx="2051776" cy="180125"/>
          </a:xfrm>
          <a:prstGeom prst="rightArrow">
            <a:avLst>
              <a:gd name="adj1" fmla="val 31132"/>
              <a:gd name="adj2" fmla="val 621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0516057">
            <a:off x="2517905" y="4386438"/>
            <a:ext cx="2029906" cy="237260"/>
          </a:xfrm>
          <a:prstGeom prst="rightArrow">
            <a:avLst>
              <a:gd name="adj1" fmla="val 31132"/>
              <a:gd name="adj2" fmla="val 621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26122" y="4703743"/>
            <a:ext cx="186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Candidate plans</a:t>
            </a:r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2270" y="3447182"/>
            <a:ext cx="238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Filtered by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plan 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explicability measure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5194521" y="4077541"/>
            <a:ext cx="682278" cy="2180385"/>
          </a:xfrm>
          <a:prstGeom prst="rightBrace">
            <a:avLst>
              <a:gd name="adj1" fmla="val 28808"/>
              <a:gd name="adj2" fmla="val 50000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22048" y="4875037"/>
            <a:ext cx="241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Explicable Plan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7807" y="101597"/>
            <a:ext cx="2057400" cy="365125"/>
          </a:xfrm>
        </p:spPr>
        <p:txBody>
          <a:bodyPr/>
          <a:lstStyle/>
          <a:p>
            <a:fld id="{93D3A6C8-D443-4A67-8F58-62910A612BB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5444" y="404631"/>
            <a:ext cx="7886700" cy="6835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5444" y="1316500"/>
            <a:ext cx="81104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buFont typeface="Arial" charset="0"/>
              <a:buChar char="•"/>
            </a:pPr>
            <a:r>
              <a:rPr lang="en-US" sz="2400" dirty="0"/>
              <a:t>I</a:t>
            </a:r>
            <a:r>
              <a:rPr lang="en-US" sz="2400" dirty="0" smtClean="0"/>
              <a:t>ntroduced the explicability measure for task planning</a:t>
            </a:r>
          </a:p>
          <a:p>
            <a:pPr marL="342900" lvl="0" indent="-342900" defTabSz="914400">
              <a:buFont typeface="Arial" charset="0"/>
              <a:buChar char="•"/>
            </a:pPr>
            <a:endParaRPr lang="en-US" sz="2400" dirty="0"/>
          </a:p>
          <a:p>
            <a:pPr marL="342900" lvl="0" indent="-342900" defTabSz="914400">
              <a:buFont typeface="Arial" charset="0"/>
              <a:buChar char="•"/>
            </a:pPr>
            <a:r>
              <a:rPr lang="en-US" sz="2400" dirty="0"/>
              <a:t>I</a:t>
            </a:r>
            <a:r>
              <a:rPr lang="en-US" sz="2400" dirty="0" smtClean="0"/>
              <a:t>ncorporated this measure as a heuristic in our search process</a:t>
            </a:r>
          </a:p>
          <a:p>
            <a:pPr marL="342900" lvl="0" indent="-342900" defTabSz="914400">
              <a:buFont typeface="Arial" charset="0"/>
              <a:buChar char="•"/>
            </a:pPr>
            <a:endParaRPr lang="en-US" sz="2400" dirty="0"/>
          </a:p>
          <a:p>
            <a:pPr marL="342900" lvl="0" indent="-342900" defTabSz="914400">
              <a:buFont typeface="Arial" charset="0"/>
              <a:buChar char="•"/>
            </a:pPr>
            <a:r>
              <a:rPr lang="en-US" sz="2400" dirty="0" smtClean="0"/>
              <a:t>Investigated two general scenarios for planning with explicability</a:t>
            </a:r>
          </a:p>
          <a:p>
            <a:pPr marL="800100" lvl="1" indent="-342900" defTabSz="914400">
              <a:buFont typeface="Wingdings" charset="2"/>
              <a:buChar char="§"/>
            </a:pPr>
            <a:r>
              <a:rPr lang="en-US" sz="2400" dirty="0" smtClean="0"/>
              <a:t>Human as a passive observer </a:t>
            </a:r>
          </a:p>
          <a:p>
            <a:pPr marL="800100" lvl="1" indent="-342900" defTabSz="914400">
              <a:buFont typeface="Wingdings" charset="2"/>
              <a:buChar char="§"/>
            </a:pPr>
            <a:r>
              <a:rPr lang="en-US" sz="2400" dirty="0" smtClean="0"/>
              <a:t>Human-robot peer-to-peer teams</a:t>
            </a:r>
          </a:p>
          <a:p>
            <a:pPr marL="342900" lvl="0" indent="-342900" defTabSz="914400">
              <a:buFont typeface="Arial" charset="0"/>
              <a:buChar char="•"/>
            </a:pPr>
            <a:endParaRPr lang="en-US" sz="2400" dirty="0"/>
          </a:p>
          <a:p>
            <a:pPr marL="342900" lvl="0" indent="-342900" defTabSz="914400">
              <a:buFont typeface="Arial" charset="0"/>
              <a:buChar char="•"/>
            </a:pPr>
            <a:r>
              <a:rPr lang="en-US" sz="2400" dirty="0" smtClean="0"/>
              <a:t>Evaluated task scenarios using physical robot experiments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0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20899</TotalTime>
  <Words>1661</Words>
  <Application>Microsoft Macintosh PowerPoint</Application>
  <PresentationFormat>On-screen Show (4:3)</PresentationFormat>
  <Paragraphs>379</Paragraphs>
  <Slides>29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Aharoni</vt:lpstr>
      <vt:lpstr>Bradley Hand ITC</vt:lpstr>
      <vt:lpstr>Calibri</vt:lpstr>
      <vt:lpstr>Calibri Light</vt:lpstr>
      <vt:lpstr>Wingdings</vt:lpstr>
      <vt:lpstr>Arial</vt:lpstr>
      <vt:lpstr>Office Theme</vt:lpstr>
      <vt:lpstr>PowerPoint Presentation</vt:lpstr>
      <vt:lpstr>Explicability among Humans</vt:lpstr>
      <vt:lpstr>Explicability</vt:lpstr>
      <vt:lpstr>Explicability</vt:lpstr>
      <vt:lpstr>Explicability</vt:lpstr>
      <vt:lpstr>Plan Explicability for Autonomous Robots</vt:lpstr>
      <vt:lpstr>Plan Explicability for Autonomous Robots</vt:lpstr>
      <vt:lpstr>Plan Explicability for Autonomous Robots</vt:lpstr>
      <vt:lpstr>Contribution</vt:lpstr>
      <vt:lpstr>Outline</vt:lpstr>
      <vt:lpstr>Problem Formulation</vt:lpstr>
      <vt:lpstr>Problem Formulation</vt:lpstr>
      <vt:lpstr>Problem Formulation</vt:lpstr>
      <vt:lpstr>Problem Formulation</vt:lpstr>
      <vt:lpstr>Problem Formulation</vt:lpstr>
      <vt:lpstr>Problem Formulation</vt:lpstr>
      <vt:lpstr>Problem Formulation</vt:lpstr>
      <vt:lpstr>Problem Formulation</vt:lpstr>
      <vt:lpstr>Plan Generation</vt:lpstr>
      <vt:lpstr>Experiment</vt:lpstr>
      <vt:lpstr>Outline</vt:lpstr>
      <vt:lpstr>Problem Formulation</vt:lpstr>
      <vt:lpstr>Problem Formulation</vt:lpstr>
      <vt:lpstr>Problem Formulation</vt:lpstr>
      <vt:lpstr>Problem Formulation</vt:lpstr>
      <vt:lpstr>Semantic Labels</vt:lpstr>
      <vt:lpstr>Experiment</vt:lpstr>
      <vt:lpstr>Related Work</vt:lpstr>
      <vt:lpstr>Conclusion</vt:lpstr>
    </vt:vector>
  </TitlesOfParts>
  <Company>Arizona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Grandpa Hates Robots — Interaction Constraints for Planning in Inhabited Environments Uwe Köckemann and Federico Pecora and Lars Karlsson Örebro University, Sweden AAAI 2014</dc:title>
  <dc:creator>Tathagata Chakraborti</dc:creator>
  <cp:lastModifiedBy>Anagha Kulkarni</cp:lastModifiedBy>
  <cp:revision>653</cp:revision>
  <cp:lastPrinted>2016-06-18T03:40:17Z</cp:lastPrinted>
  <dcterms:created xsi:type="dcterms:W3CDTF">2015-04-02T19:44:35Z</dcterms:created>
  <dcterms:modified xsi:type="dcterms:W3CDTF">2016-06-18T16:14:55Z</dcterms:modified>
</cp:coreProperties>
</file>